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handoutMasterIdLst>
    <p:handoutMasterId r:id="rId49"/>
  </p:handoutMasterIdLst>
  <p:sldIdLst>
    <p:sldId id="256" r:id="rId2"/>
    <p:sldId id="270" r:id="rId3"/>
    <p:sldId id="257" r:id="rId4"/>
    <p:sldId id="271" r:id="rId5"/>
    <p:sldId id="272" r:id="rId6"/>
    <p:sldId id="273" r:id="rId7"/>
    <p:sldId id="274" r:id="rId8"/>
    <p:sldId id="275" r:id="rId9"/>
    <p:sldId id="277" r:id="rId10"/>
    <p:sldId id="276" r:id="rId11"/>
    <p:sldId id="278" r:id="rId12"/>
    <p:sldId id="281" r:id="rId13"/>
    <p:sldId id="280" r:id="rId14"/>
    <p:sldId id="279" r:id="rId15"/>
    <p:sldId id="282" r:id="rId16"/>
    <p:sldId id="288" r:id="rId17"/>
    <p:sldId id="283" r:id="rId18"/>
    <p:sldId id="284" r:id="rId19"/>
    <p:sldId id="285" r:id="rId20"/>
    <p:sldId id="286" r:id="rId21"/>
    <p:sldId id="287" r:id="rId22"/>
    <p:sldId id="289" r:id="rId23"/>
    <p:sldId id="291" r:id="rId24"/>
    <p:sldId id="290" r:id="rId25"/>
    <p:sldId id="292" r:id="rId26"/>
    <p:sldId id="293" r:id="rId27"/>
    <p:sldId id="294" r:id="rId28"/>
    <p:sldId id="295" r:id="rId29"/>
    <p:sldId id="296" r:id="rId30"/>
    <p:sldId id="297" r:id="rId31"/>
    <p:sldId id="298" r:id="rId32"/>
    <p:sldId id="300" r:id="rId33"/>
    <p:sldId id="301" r:id="rId34"/>
    <p:sldId id="302" r:id="rId35"/>
    <p:sldId id="313" r:id="rId36"/>
    <p:sldId id="303" r:id="rId37"/>
    <p:sldId id="304" r:id="rId38"/>
    <p:sldId id="307" r:id="rId39"/>
    <p:sldId id="308" r:id="rId40"/>
    <p:sldId id="305" r:id="rId41"/>
    <p:sldId id="306" r:id="rId42"/>
    <p:sldId id="309" r:id="rId43"/>
    <p:sldId id="310" r:id="rId44"/>
    <p:sldId id="311" r:id="rId45"/>
    <p:sldId id="312" r:id="rId46"/>
    <p:sldId id="314" r:id="rId4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FF7D"/>
    <a:srgbClr val="93ADFF"/>
    <a:srgbClr val="FFF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autoAdjust="0"/>
    <p:restoredTop sz="94599" autoAdjust="0"/>
  </p:normalViewPr>
  <p:slideViewPr>
    <p:cSldViewPr>
      <p:cViewPr varScale="1">
        <p:scale>
          <a:sx n="65" d="100"/>
          <a:sy n="65" d="100"/>
        </p:scale>
        <p:origin x="24" y="125"/>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10/26/2017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10/26/2017</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10/26/2017</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10/26/2017</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10/26/2017</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10/26/2017</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10/26/2017</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10/26/2017</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10/26/2017</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10/26/2017</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10/26/2017</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10/26/2017</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10/26/2017</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438400"/>
          </a:xfrm>
        </p:spPr>
        <p:txBody>
          <a:bodyPr/>
          <a:lstStyle/>
          <a:p>
            <a:r>
              <a:rPr lang="en-US" sz="6000" dirty="0"/>
              <a:t>Applying Hermeneutical Methods</a:t>
            </a:r>
          </a:p>
        </p:txBody>
      </p:sp>
      <p:sp>
        <p:nvSpPr>
          <p:cNvPr id="3" name="Subtitle 2"/>
          <p:cNvSpPr>
            <a:spLocks noGrp="1"/>
          </p:cNvSpPr>
          <p:nvPr>
            <p:ph type="subTitle" idx="1"/>
          </p:nvPr>
        </p:nvSpPr>
        <p:spPr>
          <a:xfrm>
            <a:off x="1522413" y="5257800"/>
            <a:ext cx="9143999" cy="914400"/>
          </a:xfrm>
        </p:spPr>
        <p:txBody>
          <a:bodyPr/>
          <a:lstStyle/>
          <a:p>
            <a:r>
              <a:rPr lang="en-US" dirty="0"/>
              <a:t>by Edwin Reynolds, PhD</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B0EC-655C-4610-9DAB-063E570A38ED}"/>
              </a:ext>
            </a:extLst>
          </p:cNvPr>
          <p:cNvSpPr>
            <a:spLocks noGrp="1"/>
          </p:cNvSpPr>
          <p:nvPr>
            <p:ph type="title"/>
          </p:nvPr>
        </p:nvSpPr>
        <p:spPr>
          <a:xfrm>
            <a:off x="1141412" y="304800"/>
            <a:ext cx="10058400" cy="1020762"/>
          </a:xfrm>
        </p:spPr>
        <p:txBody>
          <a:bodyPr>
            <a:normAutofit fontScale="90000"/>
          </a:bodyPr>
          <a:lstStyle/>
          <a:p>
            <a:r>
              <a:rPr lang="en-US" sz="4400" dirty="0"/>
              <a:t>Psalm 23 in Medieval Interpretation</a:t>
            </a:r>
          </a:p>
        </p:txBody>
      </p:sp>
      <p:sp>
        <p:nvSpPr>
          <p:cNvPr id="3" name="Content Placeholder 2">
            <a:extLst>
              <a:ext uri="{FF2B5EF4-FFF2-40B4-BE49-F238E27FC236}">
                <a16:creationId xmlns:a16="http://schemas.microsoft.com/office/drawing/2014/main" id="{778438D0-D5A4-4B1C-80E8-49CA757C7E2E}"/>
              </a:ext>
            </a:extLst>
          </p:cNvPr>
          <p:cNvSpPr>
            <a:spLocks noGrp="1"/>
          </p:cNvSpPr>
          <p:nvPr>
            <p:ph idx="1"/>
          </p:nvPr>
        </p:nvSpPr>
        <p:spPr>
          <a:xfrm>
            <a:off x="1141412" y="1905000"/>
            <a:ext cx="9525002" cy="4267200"/>
          </a:xfrm>
        </p:spPr>
        <p:txBody>
          <a:bodyPr>
            <a:normAutofit/>
          </a:bodyPr>
          <a:lstStyle/>
          <a:p>
            <a:r>
              <a:rPr lang="en-US" sz="3200" dirty="0"/>
              <a:t>“Still waters” (v. 2) = baptism</a:t>
            </a:r>
          </a:p>
          <a:p>
            <a:r>
              <a:rPr lang="en-US" sz="3200" dirty="0"/>
              <a:t> The “rod” and the “staff” (v. 4) = the cross, which is formed of two parts:</a:t>
            </a:r>
          </a:p>
          <a:p>
            <a:pPr lvl="1"/>
            <a:r>
              <a:rPr lang="en-US" sz="2800" dirty="0"/>
              <a:t> </a:t>
            </a:r>
            <a:r>
              <a:rPr lang="en-US" sz="3000" dirty="0"/>
              <a:t>The “upright” (staff) comforts and directs the believer</a:t>
            </a:r>
          </a:p>
          <a:p>
            <a:pPr lvl="1"/>
            <a:r>
              <a:rPr lang="en-US" sz="3000" dirty="0"/>
              <a:t>The “crossbar” (rod) is used against demons</a:t>
            </a:r>
          </a:p>
          <a:p>
            <a:r>
              <a:rPr lang="en-US" sz="3200" dirty="0"/>
              <a:t> The “table” (v. 5) = the altar of the Eucharist.</a:t>
            </a:r>
          </a:p>
          <a:p>
            <a:pPr marL="274320" lvl="1" indent="0">
              <a:spcBef>
                <a:spcPts val="1800"/>
              </a:spcBef>
              <a:buNone/>
            </a:pPr>
            <a:r>
              <a:rPr lang="en-US" sz="2400" dirty="0"/>
              <a:t>(The view of Augustine, </a:t>
            </a:r>
            <a:r>
              <a:rPr lang="en-US" sz="2400" dirty="0" err="1"/>
              <a:t>Cassidorus</a:t>
            </a:r>
            <a:r>
              <a:rPr lang="en-US" sz="2400" dirty="0"/>
              <a:t>, and others)</a:t>
            </a:r>
          </a:p>
        </p:txBody>
      </p:sp>
    </p:spTree>
    <p:extLst>
      <p:ext uri="{BB962C8B-B14F-4D97-AF65-F5344CB8AC3E}">
        <p14:creationId xmlns:p14="http://schemas.microsoft.com/office/powerpoint/2010/main" val="1331345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3C598-CC0A-435A-9552-F857BC30953C}"/>
              </a:ext>
            </a:extLst>
          </p:cNvPr>
          <p:cNvSpPr>
            <a:spLocks noGrp="1"/>
          </p:cNvSpPr>
          <p:nvPr>
            <p:ph type="title"/>
          </p:nvPr>
        </p:nvSpPr>
        <p:spPr>
          <a:xfrm>
            <a:off x="1370012" y="274638"/>
            <a:ext cx="9296400" cy="1020762"/>
          </a:xfrm>
        </p:spPr>
        <p:txBody>
          <a:bodyPr>
            <a:normAutofit/>
          </a:bodyPr>
          <a:lstStyle/>
          <a:p>
            <a:r>
              <a:rPr lang="en-US" sz="4400" dirty="0"/>
              <a:t>Reformation Interpretation</a:t>
            </a:r>
          </a:p>
        </p:txBody>
      </p:sp>
      <p:sp>
        <p:nvSpPr>
          <p:cNvPr id="3" name="Content Placeholder 2">
            <a:extLst>
              <a:ext uri="{FF2B5EF4-FFF2-40B4-BE49-F238E27FC236}">
                <a16:creationId xmlns:a16="http://schemas.microsoft.com/office/drawing/2014/main" id="{9CA15BDA-7A87-44E8-A621-42EDAC993EF1}"/>
              </a:ext>
            </a:extLst>
          </p:cNvPr>
          <p:cNvSpPr>
            <a:spLocks noGrp="1"/>
          </p:cNvSpPr>
          <p:nvPr>
            <p:ph idx="1"/>
          </p:nvPr>
        </p:nvSpPr>
        <p:spPr>
          <a:xfrm>
            <a:off x="1370012" y="1905000"/>
            <a:ext cx="9601200" cy="4267200"/>
          </a:xfrm>
        </p:spPr>
        <p:txBody>
          <a:bodyPr>
            <a:normAutofit/>
          </a:bodyPr>
          <a:lstStyle/>
          <a:p>
            <a:pPr marL="0" indent="0">
              <a:buNone/>
            </a:pPr>
            <a:r>
              <a:rPr lang="en-US" sz="3200" dirty="0"/>
              <a:t>“When I was a monk, I was an expert at allegorizing Scripture, but now my best skill is only to give the literal, simple sense of Scripture, from which comes power, life, comfort, and instruction.”</a:t>
            </a:r>
          </a:p>
          <a:p>
            <a:pPr marL="0" indent="0">
              <a:buNone/>
            </a:pPr>
            <a:r>
              <a:rPr lang="en-US" sz="2800" dirty="0"/>
              <a:t>Martin Luther, quoted in Gerhard F. Hasel, </a:t>
            </a:r>
            <a:r>
              <a:rPr lang="en-US" sz="2800" i="1" dirty="0"/>
              <a:t>Biblical Interpretation Today</a:t>
            </a:r>
            <a:r>
              <a:rPr lang="en-US" sz="2800" dirty="0"/>
              <a:t> (Silver Spring, MD: Biblical Research Institute, 1985), 3.</a:t>
            </a:r>
          </a:p>
          <a:p>
            <a:pPr marL="0" indent="0">
              <a:buNone/>
            </a:pPr>
            <a:endParaRPr lang="en-US" sz="1200" dirty="0"/>
          </a:p>
          <a:p>
            <a:r>
              <a:rPr lang="en-US" sz="3200" dirty="0"/>
              <a:t>The Bible is an extension of the Divine Author.</a:t>
            </a:r>
          </a:p>
        </p:txBody>
      </p:sp>
    </p:spTree>
    <p:extLst>
      <p:ext uri="{BB962C8B-B14F-4D97-AF65-F5344CB8AC3E}">
        <p14:creationId xmlns:p14="http://schemas.microsoft.com/office/powerpoint/2010/main" val="2753618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2D5B9-C388-4DEB-AF68-DC516D56AA92}"/>
              </a:ext>
            </a:extLst>
          </p:cNvPr>
          <p:cNvSpPr>
            <a:spLocks noGrp="1"/>
          </p:cNvSpPr>
          <p:nvPr>
            <p:ph type="title"/>
          </p:nvPr>
        </p:nvSpPr>
        <p:spPr/>
        <p:txBody>
          <a:bodyPr>
            <a:normAutofit/>
          </a:bodyPr>
          <a:lstStyle/>
          <a:p>
            <a:r>
              <a:rPr lang="en-US" sz="4400" dirty="0"/>
              <a:t>Enlightenment Principles</a:t>
            </a:r>
          </a:p>
        </p:txBody>
      </p:sp>
      <p:sp>
        <p:nvSpPr>
          <p:cNvPr id="3" name="Content Placeholder 2">
            <a:extLst>
              <a:ext uri="{FF2B5EF4-FFF2-40B4-BE49-F238E27FC236}">
                <a16:creationId xmlns:a16="http://schemas.microsoft.com/office/drawing/2014/main" id="{196485FB-4549-4F9D-B99E-B6CFE0D295A7}"/>
              </a:ext>
            </a:extLst>
          </p:cNvPr>
          <p:cNvSpPr>
            <a:spLocks noGrp="1"/>
          </p:cNvSpPr>
          <p:nvPr>
            <p:ph idx="1"/>
          </p:nvPr>
        </p:nvSpPr>
        <p:spPr>
          <a:xfrm>
            <a:off x="1522414" y="1905000"/>
            <a:ext cx="9144000" cy="4648200"/>
          </a:xfrm>
        </p:spPr>
        <p:txBody>
          <a:bodyPr>
            <a:normAutofit/>
          </a:bodyPr>
          <a:lstStyle/>
          <a:p>
            <a:r>
              <a:rPr lang="en-US" sz="3200" dirty="0"/>
              <a:t>Rationalism, humanism, and deism trumped Divine revelation.  “Man is the measure of all things.”</a:t>
            </a:r>
          </a:p>
          <a:p>
            <a:r>
              <a:rPr lang="en-US" sz="3200" dirty="0"/>
              <a:t>The Bible was a purely human product, to be read and interpreted just like any other book.</a:t>
            </a:r>
          </a:p>
          <a:p>
            <a:r>
              <a:rPr lang="en-US" sz="3200" dirty="0"/>
              <a:t>God is totally </a:t>
            </a:r>
            <a:r>
              <a:rPr lang="en-US" sz="3200" dirty="0" err="1"/>
              <a:t>transcendant</a:t>
            </a:r>
            <a:r>
              <a:rPr lang="en-US" sz="3200" dirty="0"/>
              <a:t>, uninvolved with time and history.   Supernatural claims are mythological.</a:t>
            </a:r>
          </a:p>
          <a:p>
            <a:r>
              <a:rPr lang="en-US" sz="3200" dirty="0"/>
              <a:t>History is a closed continuum of cause and effect.  The present is the key to understanding the past.</a:t>
            </a:r>
          </a:p>
        </p:txBody>
      </p:sp>
    </p:spTree>
    <p:extLst>
      <p:ext uri="{BB962C8B-B14F-4D97-AF65-F5344CB8AC3E}">
        <p14:creationId xmlns:p14="http://schemas.microsoft.com/office/powerpoint/2010/main" val="172365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C342-DB4C-4F84-AEA0-17C6FB48DCE9}"/>
              </a:ext>
            </a:extLst>
          </p:cNvPr>
          <p:cNvSpPr>
            <a:spLocks noGrp="1"/>
          </p:cNvSpPr>
          <p:nvPr>
            <p:ph type="title"/>
          </p:nvPr>
        </p:nvSpPr>
        <p:spPr/>
        <p:txBody>
          <a:bodyPr>
            <a:normAutofit/>
          </a:bodyPr>
          <a:lstStyle/>
          <a:p>
            <a:r>
              <a:rPr lang="en-US" sz="4400" dirty="0"/>
              <a:t>Enlightenment Interpretation</a:t>
            </a:r>
          </a:p>
        </p:txBody>
      </p:sp>
      <p:sp>
        <p:nvSpPr>
          <p:cNvPr id="3" name="Content Placeholder 2">
            <a:extLst>
              <a:ext uri="{FF2B5EF4-FFF2-40B4-BE49-F238E27FC236}">
                <a16:creationId xmlns:a16="http://schemas.microsoft.com/office/drawing/2014/main" id="{728FB3F4-85EA-4A39-9C5D-3A5E9336DF75}"/>
              </a:ext>
            </a:extLst>
          </p:cNvPr>
          <p:cNvSpPr>
            <a:spLocks noGrp="1"/>
          </p:cNvSpPr>
          <p:nvPr>
            <p:ph idx="1"/>
          </p:nvPr>
        </p:nvSpPr>
        <p:spPr/>
        <p:txBody>
          <a:bodyPr>
            <a:normAutofit/>
          </a:bodyPr>
          <a:lstStyle/>
          <a:p>
            <a:pPr marL="0" indent="0">
              <a:buNone/>
            </a:pPr>
            <a:r>
              <a:rPr lang="en-US" sz="3200" dirty="0"/>
              <a:t>“One must read the Bible in human terms, since it is a book written by humans and for humans. Human is the language, human the means by which it was written down and preserved; human finally is the sense in which it is to be understood, every aid that illuminates it, as well as the purpose and use to which it is to be applied.”</a:t>
            </a:r>
          </a:p>
          <a:p>
            <a:pPr marL="0" indent="0">
              <a:buNone/>
            </a:pPr>
            <a:r>
              <a:rPr lang="en-US" dirty="0"/>
              <a:t>J. G. Herder, quoted in James L. Kugel, </a:t>
            </a:r>
            <a:r>
              <a:rPr lang="en-US" i="1" dirty="0"/>
              <a:t>How to Read the Bible: A Guide to Scripture, Then and Now </a:t>
            </a:r>
            <a:r>
              <a:rPr lang="en-US" dirty="0"/>
              <a:t>(New York: Free Press, 2007), 665.</a:t>
            </a:r>
          </a:p>
        </p:txBody>
      </p:sp>
    </p:spTree>
    <p:extLst>
      <p:ext uri="{BB962C8B-B14F-4D97-AF65-F5344CB8AC3E}">
        <p14:creationId xmlns:p14="http://schemas.microsoft.com/office/powerpoint/2010/main" val="389215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8096C-119B-44BF-A33E-6B8657470C2A}"/>
              </a:ext>
            </a:extLst>
          </p:cNvPr>
          <p:cNvSpPr>
            <a:spLocks noGrp="1"/>
          </p:cNvSpPr>
          <p:nvPr>
            <p:ph type="title"/>
          </p:nvPr>
        </p:nvSpPr>
        <p:spPr>
          <a:xfrm>
            <a:off x="1446212" y="274638"/>
            <a:ext cx="9220200" cy="1020762"/>
          </a:xfrm>
        </p:spPr>
        <p:txBody>
          <a:bodyPr>
            <a:normAutofit fontScale="90000"/>
          </a:bodyPr>
          <a:lstStyle/>
          <a:p>
            <a:r>
              <a:rPr lang="en-US" sz="4400" dirty="0"/>
              <a:t>Modern Scientific Interpretation</a:t>
            </a:r>
          </a:p>
        </p:txBody>
      </p:sp>
      <p:sp>
        <p:nvSpPr>
          <p:cNvPr id="3" name="Content Placeholder 2">
            <a:extLst>
              <a:ext uri="{FF2B5EF4-FFF2-40B4-BE49-F238E27FC236}">
                <a16:creationId xmlns:a16="http://schemas.microsoft.com/office/drawing/2014/main" id="{592B93F2-6600-4FC8-AF4D-ACAEDF769DEA}"/>
              </a:ext>
            </a:extLst>
          </p:cNvPr>
          <p:cNvSpPr>
            <a:spLocks noGrp="1"/>
          </p:cNvSpPr>
          <p:nvPr>
            <p:ph idx="1"/>
          </p:nvPr>
        </p:nvSpPr>
        <p:spPr>
          <a:xfrm>
            <a:off x="1446212" y="1905000"/>
            <a:ext cx="9448800" cy="4572000"/>
          </a:xfrm>
        </p:spPr>
        <p:txBody>
          <a:bodyPr>
            <a:normAutofit/>
          </a:bodyPr>
          <a:lstStyle/>
          <a:p>
            <a:r>
              <a:rPr lang="en-US" sz="3200" dirty="0"/>
              <a:t>Interpretation in the Modern period was the product of the </a:t>
            </a:r>
            <a:r>
              <a:rPr lang="en-US" sz="3200" dirty="0" err="1"/>
              <a:t>Englightenment</a:t>
            </a:r>
            <a:r>
              <a:rPr lang="en-US" sz="3200" dirty="0"/>
              <a:t>.  It used the methods of the Enlightenment, which claimed to be scientific and objective, yielding an assured result.</a:t>
            </a:r>
          </a:p>
          <a:p>
            <a:r>
              <a:rPr lang="en-US" sz="3200" dirty="0"/>
              <a:t>Its presuppositions are in direct conflict with the claims of Scripture, denying anything supernatural, including the activity of God in history.</a:t>
            </a:r>
          </a:p>
          <a:p>
            <a:r>
              <a:rPr lang="en-US" sz="3200" dirty="0"/>
              <a:t>The Bible was an extension of the human authors and their own history and culture.</a:t>
            </a:r>
          </a:p>
        </p:txBody>
      </p:sp>
    </p:spTree>
    <p:extLst>
      <p:ext uri="{BB962C8B-B14F-4D97-AF65-F5344CB8AC3E}">
        <p14:creationId xmlns:p14="http://schemas.microsoft.com/office/powerpoint/2010/main" val="3827331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D9AB5-C4C9-412E-BF73-0749A1FF6709}"/>
              </a:ext>
            </a:extLst>
          </p:cNvPr>
          <p:cNvSpPr>
            <a:spLocks noGrp="1"/>
          </p:cNvSpPr>
          <p:nvPr>
            <p:ph type="title"/>
          </p:nvPr>
        </p:nvSpPr>
        <p:spPr>
          <a:xfrm>
            <a:off x="1370012" y="274638"/>
            <a:ext cx="9448800" cy="1020762"/>
          </a:xfrm>
        </p:spPr>
        <p:txBody>
          <a:bodyPr>
            <a:noAutofit/>
          </a:bodyPr>
          <a:lstStyle/>
          <a:p>
            <a:r>
              <a:rPr lang="en-US" sz="4000" dirty="0"/>
              <a:t>Psalm 23 in Modern Interpretation</a:t>
            </a:r>
          </a:p>
        </p:txBody>
      </p:sp>
      <p:sp>
        <p:nvSpPr>
          <p:cNvPr id="3" name="Content Placeholder 2">
            <a:extLst>
              <a:ext uri="{FF2B5EF4-FFF2-40B4-BE49-F238E27FC236}">
                <a16:creationId xmlns:a16="http://schemas.microsoft.com/office/drawing/2014/main" id="{81555FD6-01FE-434B-BCBD-6BF7DD483F15}"/>
              </a:ext>
            </a:extLst>
          </p:cNvPr>
          <p:cNvSpPr>
            <a:spLocks noGrp="1"/>
          </p:cNvSpPr>
          <p:nvPr>
            <p:ph idx="1"/>
          </p:nvPr>
        </p:nvSpPr>
        <p:spPr>
          <a:xfrm>
            <a:off x="1370012" y="1905001"/>
            <a:ext cx="9448800" cy="4495800"/>
          </a:xfrm>
        </p:spPr>
        <p:txBody>
          <a:bodyPr>
            <a:normAutofit/>
          </a:bodyPr>
          <a:lstStyle/>
          <a:p>
            <a:r>
              <a:rPr lang="en-US" sz="2800" dirty="0"/>
              <a:t>Psalm 23 was not written by David but by an unknown believer who was celebrating his acquittal at the court.  Thus, Taylor and McCullough explain: “It is clear from the reference to the house of the Lord (vs. 6) that the psalm is not Davidic.”</a:t>
            </a:r>
          </a:p>
          <a:p>
            <a:r>
              <a:rPr lang="en-US" sz="2800" dirty="0"/>
              <a:t>The individualism of the psalm points to a date in the postexilic period when the relations of the Lord to the individual claimed special attention.</a:t>
            </a:r>
          </a:p>
          <a:p>
            <a:r>
              <a:rPr lang="en-US" sz="2800" dirty="0"/>
              <a:t>The class to which this psalm belongs appears to be a late development in the history of Hebrew psalmody.</a:t>
            </a:r>
          </a:p>
        </p:txBody>
      </p:sp>
    </p:spTree>
    <p:extLst>
      <p:ext uri="{BB962C8B-B14F-4D97-AF65-F5344CB8AC3E}">
        <p14:creationId xmlns:p14="http://schemas.microsoft.com/office/powerpoint/2010/main" val="2075465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00980-1D68-4522-8E1C-528E1F277451}"/>
              </a:ext>
            </a:extLst>
          </p:cNvPr>
          <p:cNvSpPr>
            <a:spLocks noGrp="1"/>
          </p:cNvSpPr>
          <p:nvPr>
            <p:ph type="title"/>
          </p:nvPr>
        </p:nvSpPr>
        <p:spPr/>
        <p:txBody>
          <a:bodyPr>
            <a:normAutofit/>
          </a:bodyPr>
          <a:lstStyle/>
          <a:p>
            <a:r>
              <a:rPr lang="en-US" sz="4400" dirty="0"/>
              <a:t>Psalm 23 and Source Criticism</a:t>
            </a:r>
          </a:p>
        </p:txBody>
      </p:sp>
      <p:sp>
        <p:nvSpPr>
          <p:cNvPr id="3" name="Content Placeholder 2">
            <a:extLst>
              <a:ext uri="{FF2B5EF4-FFF2-40B4-BE49-F238E27FC236}">
                <a16:creationId xmlns:a16="http://schemas.microsoft.com/office/drawing/2014/main" id="{9E256A90-4F16-4D8C-BDDE-5FAFEB4FE671}"/>
              </a:ext>
            </a:extLst>
          </p:cNvPr>
          <p:cNvSpPr>
            <a:spLocks noGrp="1"/>
          </p:cNvSpPr>
          <p:nvPr>
            <p:ph idx="1"/>
          </p:nvPr>
        </p:nvSpPr>
        <p:spPr>
          <a:xfrm>
            <a:off x="1522414" y="1905000"/>
            <a:ext cx="9144000" cy="4572000"/>
          </a:xfrm>
        </p:spPr>
        <p:txBody>
          <a:bodyPr>
            <a:normAutofit lnSpcReduction="10000"/>
          </a:bodyPr>
          <a:lstStyle/>
          <a:p>
            <a:pPr>
              <a:buFont typeface="Wingdings" panose="05000000000000000000" pitchFamily="2" charset="2"/>
              <a:buChar char="§"/>
            </a:pPr>
            <a:r>
              <a:rPr lang="en-US" sz="3200" dirty="0"/>
              <a:t>David was not the author of Psalm 23.  It is not earlier than Solomon or later than Rehoboam.  David’s name in the superscription indicates only a collection made in his name in the late Persian period.</a:t>
            </a:r>
          </a:p>
          <a:p>
            <a:r>
              <a:rPr lang="en-US" sz="3200" dirty="0"/>
              <a:t>It is comprised of 3 strophes with parallel figures:  (1) the shepherd, (2)  the guide, and (3) the host.  There is no overlap in these separate themes.</a:t>
            </a:r>
          </a:p>
          <a:p>
            <a:pPr marL="0" indent="0">
              <a:buNone/>
            </a:pPr>
            <a:r>
              <a:rPr lang="en-US" dirty="0"/>
              <a:t>C. A. Briggs and E. G. Briggs, </a:t>
            </a:r>
            <a:r>
              <a:rPr lang="en-US" i="1" dirty="0"/>
              <a:t>A Critical and Exegetical Commentary on the Book of Psalms (Edinburgh: T. &amp; T. Clark, 1906), 1:207-8.</a:t>
            </a:r>
            <a:endParaRPr lang="en-US" dirty="0"/>
          </a:p>
        </p:txBody>
      </p:sp>
    </p:spTree>
    <p:extLst>
      <p:ext uri="{BB962C8B-B14F-4D97-AF65-F5344CB8AC3E}">
        <p14:creationId xmlns:p14="http://schemas.microsoft.com/office/powerpoint/2010/main" val="19983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18D3-8A90-470C-AE29-2483AE5480EF}"/>
              </a:ext>
            </a:extLst>
          </p:cNvPr>
          <p:cNvSpPr>
            <a:spLocks noGrp="1"/>
          </p:cNvSpPr>
          <p:nvPr>
            <p:ph type="title"/>
          </p:nvPr>
        </p:nvSpPr>
        <p:spPr>
          <a:xfrm>
            <a:off x="1293812" y="274638"/>
            <a:ext cx="9372600" cy="1020762"/>
          </a:xfrm>
        </p:spPr>
        <p:txBody>
          <a:bodyPr>
            <a:normAutofit/>
          </a:bodyPr>
          <a:lstStyle/>
          <a:p>
            <a:r>
              <a:rPr lang="en-US" sz="4400" dirty="0"/>
              <a:t>Postmodern Interpretation</a:t>
            </a:r>
          </a:p>
        </p:txBody>
      </p:sp>
      <p:sp>
        <p:nvSpPr>
          <p:cNvPr id="3" name="Content Placeholder 2">
            <a:extLst>
              <a:ext uri="{FF2B5EF4-FFF2-40B4-BE49-F238E27FC236}">
                <a16:creationId xmlns:a16="http://schemas.microsoft.com/office/drawing/2014/main" id="{7733DAF1-8494-4DBC-8913-AF4DAD7480AE}"/>
              </a:ext>
            </a:extLst>
          </p:cNvPr>
          <p:cNvSpPr>
            <a:spLocks noGrp="1"/>
          </p:cNvSpPr>
          <p:nvPr>
            <p:ph idx="1"/>
          </p:nvPr>
        </p:nvSpPr>
        <p:spPr>
          <a:xfrm>
            <a:off x="1293812" y="1905000"/>
            <a:ext cx="9601200" cy="4572000"/>
          </a:xfrm>
        </p:spPr>
        <p:txBody>
          <a:bodyPr>
            <a:normAutofit fontScale="92500" lnSpcReduction="10000"/>
          </a:bodyPr>
          <a:lstStyle/>
          <a:p>
            <a:r>
              <a:rPr lang="en-US" sz="3200" dirty="0"/>
              <a:t>Postmodernism is a skeptical response to modernism’s assurance that certainty (“truth”) can be achieved through objective, scientific study.  It is a hermeneutic of suspicion.</a:t>
            </a:r>
          </a:p>
          <a:p>
            <a:r>
              <a:rPr lang="en-US" sz="3200" dirty="0"/>
              <a:t>It begins from the premise that there is nothing that can be known for certain, no absolute truth, but that everything is relative to one’s individual experience.</a:t>
            </a:r>
          </a:p>
          <a:p>
            <a:r>
              <a:rPr lang="en-US" sz="3200" dirty="0"/>
              <a:t>The Bible does not communicate truth for everyone.  It can only provide an existential encounter in which the reader relates the text to his/her own experience.  Truth for the author is not necessarily truth for the reader.</a:t>
            </a:r>
          </a:p>
        </p:txBody>
      </p:sp>
    </p:spTree>
    <p:extLst>
      <p:ext uri="{BB962C8B-B14F-4D97-AF65-F5344CB8AC3E}">
        <p14:creationId xmlns:p14="http://schemas.microsoft.com/office/powerpoint/2010/main" val="56703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51C18-287F-48DC-9F0D-D2FDF2D48105}"/>
              </a:ext>
            </a:extLst>
          </p:cNvPr>
          <p:cNvSpPr>
            <a:spLocks noGrp="1"/>
          </p:cNvSpPr>
          <p:nvPr>
            <p:ph type="title"/>
          </p:nvPr>
        </p:nvSpPr>
        <p:spPr/>
        <p:txBody>
          <a:bodyPr>
            <a:normAutofit/>
          </a:bodyPr>
          <a:lstStyle/>
          <a:p>
            <a:r>
              <a:rPr lang="en-US" sz="4400" dirty="0"/>
              <a:t>Postmodern Deconstructionism</a:t>
            </a:r>
          </a:p>
        </p:txBody>
      </p:sp>
      <p:sp>
        <p:nvSpPr>
          <p:cNvPr id="3" name="Content Placeholder 2">
            <a:extLst>
              <a:ext uri="{FF2B5EF4-FFF2-40B4-BE49-F238E27FC236}">
                <a16:creationId xmlns:a16="http://schemas.microsoft.com/office/drawing/2014/main" id="{BDF184B0-EC29-4D5A-AC5C-5ACFAD897745}"/>
              </a:ext>
            </a:extLst>
          </p:cNvPr>
          <p:cNvSpPr>
            <a:spLocks noGrp="1"/>
          </p:cNvSpPr>
          <p:nvPr>
            <p:ph idx="1"/>
          </p:nvPr>
        </p:nvSpPr>
        <p:spPr/>
        <p:txBody>
          <a:bodyPr>
            <a:normAutofit lnSpcReduction="10000"/>
          </a:bodyPr>
          <a:lstStyle/>
          <a:p>
            <a:r>
              <a:rPr lang="en-US" sz="2800" dirty="0"/>
              <a:t>Power controls through deception and cannot be trusted.  There is no truth spoken by authority.  Everyone can trust only their own experience and judgment and find what is true for themselves.</a:t>
            </a:r>
          </a:p>
          <a:p>
            <a:r>
              <a:rPr lang="en-US" sz="2800" dirty="0"/>
              <a:t>No one should judge another person’s assessment of truth.  Each person is responsible only for their own idea of truth, and it is relative to their own experience.</a:t>
            </a:r>
          </a:p>
          <a:p>
            <a:r>
              <a:rPr lang="en-US" sz="2800" dirty="0"/>
              <a:t>There is no objective meaning to the text.  One text is in conflict with another text.  Deconstruction allows the reader to determine what text he/she finds meaningful.</a:t>
            </a:r>
          </a:p>
        </p:txBody>
      </p:sp>
    </p:spTree>
    <p:extLst>
      <p:ext uri="{BB962C8B-B14F-4D97-AF65-F5344CB8AC3E}">
        <p14:creationId xmlns:p14="http://schemas.microsoft.com/office/powerpoint/2010/main" val="339653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4698E-9A3F-41EC-B150-96B4BDA24B1E}"/>
              </a:ext>
            </a:extLst>
          </p:cNvPr>
          <p:cNvSpPr>
            <a:spLocks noGrp="1"/>
          </p:cNvSpPr>
          <p:nvPr>
            <p:ph type="title"/>
          </p:nvPr>
        </p:nvSpPr>
        <p:spPr>
          <a:xfrm>
            <a:off x="1446212" y="274638"/>
            <a:ext cx="10210800" cy="1020762"/>
          </a:xfrm>
        </p:spPr>
        <p:txBody>
          <a:bodyPr>
            <a:normAutofit/>
          </a:bodyPr>
          <a:lstStyle/>
          <a:p>
            <a:r>
              <a:rPr lang="en-US" sz="4400" dirty="0"/>
              <a:t>Psalm 23 in Deconstructionism</a:t>
            </a:r>
          </a:p>
        </p:txBody>
      </p:sp>
      <p:sp>
        <p:nvSpPr>
          <p:cNvPr id="3" name="Content Placeholder 2">
            <a:extLst>
              <a:ext uri="{FF2B5EF4-FFF2-40B4-BE49-F238E27FC236}">
                <a16:creationId xmlns:a16="http://schemas.microsoft.com/office/drawing/2014/main" id="{4D45397D-9FF8-43AB-A26A-001E15122864}"/>
              </a:ext>
            </a:extLst>
          </p:cNvPr>
          <p:cNvSpPr>
            <a:spLocks noGrp="1"/>
          </p:cNvSpPr>
          <p:nvPr>
            <p:ph idx="1"/>
          </p:nvPr>
        </p:nvSpPr>
        <p:spPr>
          <a:xfrm>
            <a:off x="1522412" y="1905000"/>
            <a:ext cx="9372600" cy="4267200"/>
          </a:xfrm>
        </p:spPr>
        <p:txBody>
          <a:bodyPr>
            <a:normAutofit/>
          </a:bodyPr>
          <a:lstStyle/>
          <a:p>
            <a:r>
              <a:rPr lang="en-US" sz="3200" dirty="0"/>
              <a:t>Psalm 23 is  a poem about life vs. death.</a:t>
            </a:r>
          </a:p>
          <a:p>
            <a:r>
              <a:rPr lang="en-US" sz="3200" dirty="0"/>
              <a:t>The Shepherd is supposed to represent life, but is the Shepherd really about life?  Why does he take the sheep through the valley of the shadow of death?</a:t>
            </a:r>
          </a:p>
          <a:p>
            <a:r>
              <a:rPr lang="en-US" sz="3200" dirty="0"/>
              <a:t>The sheep finally arrive at the House of Yahweh, which they can only achieve, apparently, by passing through the valley of the shadow of death.  Death and life are both equally relevant for people.</a:t>
            </a:r>
          </a:p>
        </p:txBody>
      </p:sp>
    </p:spTree>
    <p:extLst>
      <p:ext uri="{BB962C8B-B14F-4D97-AF65-F5344CB8AC3E}">
        <p14:creationId xmlns:p14="http://schemas.microsoft.com/office/powerpoint/2010/main" val="2954993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88B0-8783-4D51-A2A4-57FC9A07F8CD}"/>
              </a:ext>
            </a:extLst>
          </p:cNvPr>
          <p:cNvSpPr>
            <a:spLocks noGrp="1"/>
          </p:cNvSpPr>
          <p:nvPr>
            <p:ph type="title"/>
          </p:nvPr>
        </p:nvSpPr>
        <p:spPr/>
        <p:txBody>
          <a:bodyPr>
            <a:normAutofit/>
          </a:bodyPr>
          <a:lstStyle/>
          <a:p>
            <a:r>
              <a:rPr lang="en-US" sz="4400" dirty="0"/>
              <a:t>Comparative Hermeneutics</a:t>
            </a:r>
          </a:p>
        </p:txBody>
      </p:sp>
      <p:sp>
        <p:nvSpPr>
          <p:cNvPr id="3" name="Content Placeholder 2">
            <a:extLst>
              <a:ext uri="{FF2B5EF4-FFF2-40B4-BE49-F238E27FC236}">
                <a16:creationId xmlns:a16="http://schemas.microsoft.com/office/drawing/2014/main" id="{BE0ADB61-6DFD-44B5-88CA-B44DB10B06B7}"/>
              </a:ext>
            </a:extLst>
          </p:cNvPr>
          <p:cNvSpPr>
            <a:spLocks noGrp="1"/>
          </p:cNvSpPr>
          <p:nvPr>
            <p:ph idx="1"/>
          </p:nvPr>
        </p:nvSpPr>
        <p:spPr/>
        <p:txBody>
          <a:bodyPr>
            <a:normAutofit lnSpcReduction="10000"/>
          </a:bodyPr>
          <a:lstStyle/>
          <a:p>
            <a:r>
              <a:rPr lang="en-US" sz="3200" dirty="0"/>
              <a:t>The goal of this presentation is to compare the results of practicing various hermeneutical methods through application to specific biblical texts.</a:t>
            </a:r>
          </a:p>
          <a:p>
            <a:r>
              <a:rPr lang="en-US" sz="3200" dirty="0"/>
              <a:t>This will be done by using two different kinds of texts, one from the OT poetic literature, Psalm 23, and one from the NT epistles, 1 Tim 2.</a:t>
            </a:r>
          </a:p>
          <a:p>
            <a:r>
              <a:rPr lang="en-US" sz="3200" dirty="0"/>
              <a:t>I would like to thank my friend Dr. Felix Cortez of the SDA Theological Seminary for allowing me to adapt some of his material on Psalm 23.</a:t>
            </a:r>
          </a:p>
        </p:txBody>
      </p:sp>
    </p:spTree>
    <p:extLst>
      <p:ext uri="{BB962C8B-B14F-4D97-AF65-F5344CB8AC3E}">
        <p14:creationId xmlns:p14="http://schemas.microsoft.com/office/powerpoint/2010/main" val="110013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7C259-8314-4126-9886-689C999B33F3}"/>
              </a:ext>
            </a:extLst>
          </p:cNvPr>
          <p:cNvSpPr>
            <a:spLocks noGrp="1"/>
          </p:cNvSpPr>
          <p:nvPr>
            <p:ph type="title"/>
          </p:nvPr>
        </p:nvSpPr>
        <p:spPr/>
        <p:txBody>
          <a:bodyPr>
            <a:normAutofit/>
          </a:bodyPr>
          <a:lstStyle/>
          <a:p>
            <a:r>
              <a:rPr lang="en-US" sz="4400" dirty="0"/>
              <a:t>Gender Criticism</a:t>
            </a:r>
          </a:p>
        </p:txBody>
      </p:sp>
      <p:sp>
        <p:nvSpPr>
          <p:cNvPr id="3" name="Content Placeholder 2">
            <a:extLst>
              <a:ext uri="{FF2B5EF4-FFF2-40B4-BE49-F238E27FC236}">
                <a16:creationId xmlns:a16="http://schemas.microsoft.com/office/drawing/2014/main" id="{42E3A9FE-500F-4678-9E8C-063545B0285D}"/>
              </a:ext>
            </a:extLst>
          </p:cNvPr>
          <p:cNvSpPr>
            <a:spLocks noGrp="1"/>
          </p:cNvSpPr>
          <p:nvPr>
            <p:ph idx="1"/>
          </p:nvPr>
        </p:nvSpPr>
        <p:spPr>
          <a:xfrm>
            <a:off x="1522414" y="1905000"/>
            <a:ext cx="9144000" cy="4572000"/>
          </a:xfrm>
        </p:spPr>
        <p:txBody>
          <a:bodyPr>
            <a:normAutofit/>
          </a:bodyPr>
          <a:lstStyle/>
          <a:p>
            <a:r>
              <a:rPr lang="en-US" sz="3200" dirty="0"/>
              <a:t>The Bible was written by people in a patriarchal culture and needs to be interpreted in such a way as to eliminate the gender bias in the text.</a:t>
            </a:r>
          </a:p>
          <a:p>
            <a:r>
              <a:rPr lang="en-US" sz="3200" dirty="0"/>
              <a:t>Any text that suggests that men hold authority or should have leadership, whether in the home, in society, in the church, or in civil positions, must be reinterpreted in harmony with the principles of full egalitarianism, which represents true justice.</a:t>
            </a:r>
          </a:p>
          <a:p>
            <a:r>
              <a:rPr lang="en-US" sz="3200" dirty="0"/>
              <a:t>The Bible is just an extension of its own culture.</a:t>
            </a:r>
          </a:p>
        </p:txBody>
      </p:sp>
    </p:spTree>
    <p:extLst>
      <p:ext uri="{BB962C8B-B14F-4D97-AF65-F5344CB8AC3E}">
        <p14:creationId xmlns:p14="http://schemas.microsoft.com/office/powerpoint/2010/main" val="2170624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98454-13E4-4434-A8A3-194532CEF5B9}"/>
              </a:ext>
            </a:extLst>
          </p:cNvPr>
          <p:cNvSpPr>
            <a:spLocks noGrp="1"/>
          </p:cNvSpPr>
          <p:nvPr>
            <p:ph type="title"/>
          </p:nvPr>
        </p:nvSpPr>
        <p:spPr/>
        <p:txBody>
          <a:bodyPr>
            <a:normAutofit/>
          </a:bodyPr>
          <a:lstStyle/>
          <a:p>
            <a:r>
              <a:rPr lang="en-US" sz="4400" dirty="0"/>
              <a:t>Psalm 23 and Gender Criticism</a:t>
            </a:r>
          </a:p>
        </p:txBody>
      </p:sp>
      <p:sp>
        <p:nvSpPr>
          <p:cNvPr id="3" name="Content Placeholder 2">
            <a:extLst>
              <a:ext uri="{FF2B5EF4-FFF2-40B4-BE49-F238E27FC236}">
                <a16:creationId xmlns:a16="http://schemas.microsoft.com/office/drawing/2014/main" id="{76DCDD5D-8A53-4FBD-AA2D-B8BB363A83B8}"/>
              </a:ext>
            </a:extLst>
          </p:cNvPr>
          <p:cNvSpPr>
            <a:spLocks noGrp="1"/>
          </p:cNvSpPr>
          <p:nvPr>
            <p:ph idx="1"/>
          </p:nvPr>
        </p:nvSpPr>
        <p:spPr/>
        <p:txBody>
          <a:bodyPr>
            <a:normAutofit/>
          </a:bodyPr>
          <a:lstStyle/>
          <a:p>
            <a:r>
              <a:rPr lang="en-US" sz="3200" dirty="0"/>
              <a:t>The Shepherd represents the male.</a:t>
            </a:r>
          </a:p>
          <a:p>
            <a:r>
              <a:rPr lang="en-US" sz="3200" dirty="0"/>
              <a:t>The sheep represent the female.</a:t>
            </a:r>
          </a:p>
          <a:p>
            <a:r>
              <a:rPr lang="en-US" sz="3200" dirty="0"/>
              <a:t>The psalmist is trying to uphold the idea of male dominance.  The sheep need the Shepherd to make it safely though challenges to the House of Yahweh.</a:t>
            </a:r>
          </a:p>
          <a:p>
            <a:r>
              <a:rPr lang="en-US" sz="3200" dirty="0"/>
              <a:t>This psalm must be reinterpreted in today’s society to eliminate the gender bias found in the text.</a:t>
            </a:r>
          </a:p>
        </p:txBody>
      </p:sp>
    </p:spTree>
    <p:extLst>
      <p:ext uri="{BB962C8B-B14F-4D97-AF65-F5344CB8AC3E}">
        <p14:creationId xmlns:p14="http://schemas.microsoft.com/office/powerpoint/2010/main" val="521237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91649-1D41-4A6B-B6B2-FBFA2FD20365}"/>
              </a:ext>
            </a:extLst>
          </p:cNvPr>
          <p:cNvSpPr>
            <a:spLocks noGrp="1"/>
          </p:cNvSpPr>
          <p:nvPr>
            <p:ph type="title"/>
          </p:nvPr>
        </p:nvSpPr>
        <p:spPr>
          <a:xfrm>
            <a:off x="1370012" y="274638"/>
            <a:ext cx="9829800" cy="1020762"/>
          </a:xfrm>
        </p:spPr>
        <p:txBody>
          <a:bodyPr>
            <a:noAutofit/>
          </a:bodyPr>
          <a:lstStyle/>
          <a:p>
            <a:r>
              <a:rPr lang="en-US" sz="3800" dirty="0"/>
              <a:t>Psalm 23 and Post-colonial Criticism</a:t>
            </a:r>
          </a:p>
        </p:txBody>
      </p:sp>
      <p:sp>
        <p:nvSpPr>
          <p:cNvPr id="3" name="Content Placeholder 2">
            <a:extLst>
              <a:ext uri="{FF2B5EF4-FFF2-40B4-BE49-F238E27FC236}">
                <a16:creationId xmlns:a16="http://schemas.microsoft.com/office/drawing/2014/main" id="{0C3DBCDB-B625-4538-A16D-A110188C0052}"/>
              </a:ext>
            </a:extLst>
          </p:cNvPr>
          <p:cNvSpPr>
            <a:spLocks noGrp="1"/>
          </p:cNvSpPr>
          <p:nvPr>
            <p:ph idx="1"/>
          </p:nvPr>
        </p:nvSpPr>
        <p:spPr>
          <a:xfrm>
            <a:off x="1446212" y="1905000"/>
            <a:ext cx="9525000" cy="4648200"/>
          </a:xfrm>
        </p:spPr>
        <p:txBody>
          <a:bodyPr>
            <a:normAutofit lnSpcReduction="10000"/>
          </a:bodyPr>
          <a:lstStyle/>
          <a:p>
            <a:r>
              <a:rPr lang="en-US" sz="3200" dirty="0"/>
              <a:t>The shepherd is portrayed as guiding and caring for the sheep, but the shepherd is the colonial power.  The colonial power has no interest in caring for the sheep but only in manipulating the sheep for its own interests.</a:t>
            </a:r>
          </a:p>
          <a:p>
            <a:r>
              <a:rPr lang="en-US" sz="3200" dirty="0"/>
              <a:t>Why does the shepherd lead the sheep into the dark valley of death?  Should the sheep trust the shepherd?</a:t>
            </a:r>
          </a:p>
          <a:p>
            <a:r>
              <a:rPr lang="en-US" sz="3200" dirty="0"/>
              <a:t>The text must be interpreted in view of post-colonial liberation movements, breaking free from the oppressive oversight of the shepherd.</a:t>
            </a:r>
          </a:p>
        </p:txBody>
      </p:sp>
    </p:spTree>
    <p:extLst>
      <p:ext uri="{BB962C8B-B14F-4D97-AF65-F5344CB8AC3E}">
        <p14:creationId xmlns:p14="http://schemas.microsoft.com/office/powerpoint/2010/main" val="2608294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894F1-B0FD-4E70-B53E-A4B19A19FE24}"/>
              </a:ext>
            </a:extLst>
          </p:cNvPr>
          <p:cNvSpPr>
            <a:spLocks noGrp="1"/>
          </p:cNvSpPr>
          <p:nvPr>
            <p:ph type="title"/>
          </p:nvPr>
        </p:nvSpPr>
        <p:spPr>
          <a:xfrm>
            <a:off x="1446212" y="274638"/>
            <a:ext cx="9601200" cy="1020762"/>
          </a:xfrm>
        </p:spPr>
        <p:txBody>
          <a:bodyPr>
            <a:noAutofit/>
          </a:bodyPr>
          <a:lstStyle/>
          <a:p>
            <a:r>
              <a:rPr lang="en-US" sz="3600" dirty="0"/>
              <a:t>Historical-Grammatical Interpretation</a:t>
            </a:r>
          </a:p>
        </p:txBody>
      </p:sp>
      <p:sp>
        <p:nvSpPr>
          <p:cNvPr id="3" name="Content Placeholder 2">
            <a:extLst>
              <a:ext uri="{FF2B5EF4-FFF2-40B4-BE49-F238E27FC236}">
                <a16:creationId xmlns:a16="http://schemas.microsoft.com/office/drawing/2014/main" id="{2015ACCE-F520-4334-925E-ADE61546F8EF}"/>
              </a:ext>
            </a:extLst>
          </p:cNvPr>
          <p:cNvSpPr>
            <a:spLocks noGrp="1"/>
          </p:cNvSpPr>
          <p:nvPr>
            <p:ph idx="1"/>
          </p:nvPr>
        </p:nvSpPr>
        <p:spPr/>
        <p:txBody>
          <a:bodyPr>
            <a:normAutofit/>
          </a:bodyPr>
          <a:lstStyle/>
          <a:p>
            <a:r>
              <a:rPr lang="en-US" sz="3200" dirty="0"/>
              <a:t>In contrast to these unbiblical alternative methods of reading and interpreting the text, the historical-grammatical method begins with biblical principles and methods and ends with biblical conclusions.</a:t>
            </a:r>
          </a:p>
          <a:p>
            <a:r>
              <a:rPr lang="en-US" sz="3200" dirty="0"/>
              <a:t>We will quickly consider how to understand a very controversial passage from 1 Tim 2:11-14 from a historical-grammatical (H-G) method in contrast with other methods.</a:t>
            </a:r>
          </a:p>
        </p:txBody>
      </p:sp>
    </p:spTree>
    <p:extLst>
      <p:ext uri="{BB962C8B-B14F-4D97-AF65-F5344CB8AC3E}">
        <p14:creationId xmlns:p14="http://schemas.microsoft.com/office/powerpoint/2010/main" val="2483395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51E64-FC61-4918-93CC-FF962E632B39}"/>
              </a:ext>
            </a:extLst>
          </p:cNvPr>
          <p:cNvSpPr>
            <a:spLocks noGrp="1"/>
          </p:cNvSpPr>
          <p:nvPr>
            <p:ph type="title"/>
          </p:nvPr>
        </p:nvSpPr>
        <p:spPr>
          <a:xfrm>
            <a:off x="1293812" y="274638"/>
            <a:ext cx="9753600" cy="1020762"/>
          </a:xfrm>
        </p:spPr>
        <p:txBody>
          <a:bodyPr>
            <a:noAutofit/>
          </a:bodyPr>
          <a:lstStyle/>
          <a:p>
            <a:r>
              <a:rPr lang="en-US" sz="4000" dirty="0"/>
              <a:t>Exegetical Steps for 1 Tim 2:11-14 </a:t>
            </a:r>
          </a:p>
        </p:txBody>
      </p:sp>
      <p:sp>
        <p:nvSpPr>
          <p:cNvPr id="3" name="Content Placeholder 2">
            <a:extLst>
              <a:ext uri="{FF2B5EF4-FFF2-40B4-BE49-F238E27FC236}">
                <a16:creationId xmlns:a16="http://schemas.microsoft.com/office/drawing/2014/main" id="{F179CF94-7B8C-4444-BA9B-00B61F4E4D6A}"/>
              </a:ext>
            </a:extLst>
          </p:cNvPr>
          <p:cNvSpPr>
            <a:spLocks noGrp="1"/>
          </p:cNvSpPr>
          <p:nvPr>
            <p:ph idx="1"/>
          </p:nvPr>
        </p:nvSpPr>
        <p:spPr>
          <a:xfrm>
            <a:off x="1370012" y="1905000"/>
            <a:ext cx="9525000" cy="4495800"/>
          </a:xfrm>
        </p:spPr>
        <p:txBody>
          <a:bodyPr>
            <a:normAutofit/>
          </a:bodyPr>
          <a:lstStyle/>
          <a:p>
            <a:pPr marL="457200" indent="-457200">
              <a:buFont typeface="+mj-lt"/>
              <a:buAutoNum type="arabicPeriod"/>
            </a:pPr>
            <a:r>
              <a:rPr lang="en-US" sz="3200" dirty="0">
                <a:solidFill>
                  <a:srgbClr val="7DFF7D"/>
                </a:solidFill>
              </a:rPr>
              <a:t>Define the unit:</a:t>
            </a:r>
            <a:r>
              <a:rPr lang="en-US" sz="3200" dirty="0"/>
              <a:t>  1 Tim 2:11-14 is part of a larger unit which forms its context—the entire chapter is its context, and some scholars include chapter 3.  Paul instructs men and women how they should conduct themselves in a church setting (3:15).</a:t>
            </a:r>
          </a:p>
          <a:p>
            <a:pPr marL="457200" indent="-457200">
              <a:buFont typeface="+mj-lt"/>
              <a:buAutoNum type="arabicPeriod"/>
            </a:pPr>
            <a:r>
              <a:rPr lang="en-US" sz="3200" dirty="0">
                <a:solidFill>
                  <a:srgbClr val="7DFF7D"/>
                </a:solidFill>
              </a:rPr>
              <a:t>Establish the text: </a:t>
            </a:r>
            <a:r>
              <a:rPr lang="en-US" sz="3200" dirty="0"/>
              <a:t>Checking the text for variants, we find that there are no significant variants that would require special study to determine the reading of the text and its interpretation.</a:t>
            </a:r>
            <a:endParaRPr lang="en-US" sz="3200" dirty="0">
              <a:solidFill>
                <a:srgbClr val="7DFF7D"/>
              </a:solidFill>
            </a:endParaRPr>
          </a:p>
        </p:txBody>
      </p:sp>
    </p:spTree>
    <p:extLst>
      <p:ext uri="{BB962C8B-B14F-4D97-AF65-F5344CB8AC3E}">
        <p14:creationId xmlns:p14="http://schemas.microsoft.com/office/powerpoint/2010/main" val="3292858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6D6CE-00A8-4055-B334-3D83BAF6BA27}"/>
              </a:ext>
            </a:extLst>
          </p:cNvPr>
          <p:cNvSpPr>
            <a:spLocks noGrp="1"/>
          </p:cNvSpPr>
          <p:nvPr>
            <p:ph type="title"/>
          </p:nvPr>
        </p:nvSpPr>
        <p:spPr>
          <a:xfrm>
            <a:off x="1293812" y="274638"/>
            <a:ext cx="9753600" cy="1020762"/>
          </a:xfrm>
        </p:spPr>
        <p:txBody>
          <a:bodyPr>
            <a:normAutofit fontScale="90000"/>
          </a:bodyPr>
          <a:lstStyle/>
          <a:p>
            <a:r>
              <a:rPr lang="en-US" sz="4000" dirty="0">
                <a:solidFill>
                  <a:prstClr val="white"/>
                </a:solidFill>
              </a:rPr>
              <a:t>Exegetical Steps for 1 Tim 2:11-14 (2)</a:t>
            </a:r>
            <a:endParaRPr lang="en-US" dirty="0"/>
          </a:p>
        </p:txBody>
      </p:sp>
      <p:sp>
        <p:nvSpPr>
          <p:cNvPr id="3" name="Content Placeholder 2">
            <a:extLst>
              <a:ext uri="{FF2B5EF4-FFF2-40B4-BE49-F238E27FC236}">
                <a16:creationId xmlns:a16="http://schemas.microsoft.com/office/drawing/2014/main" id="{43E2B6A1-7519-419E-8FCF-7AD0C7F9C5EC}"/>
              </a:ext>
            </a:extLst>
          </p:cNvPr>
          <p:cNvSpPr>
            <a:spLocks noGrp="1"/>
          </p:cNvSpPr>
          <p:nvPr>
            <p:ph idx="1"/>
          </p:nvPr>
        </p:nvSpPr>
        <p:spPr>
          <a:xfrm>
            <a:off x="1370012" y="1905000"/>
            <a:ext cx="9525000" cy="4648200"/>
          </a:xfrm>
        </p:spPr>
        <p:txBody>
          <a:bodyPr>
            <a:normAutofit fontScale="92500" lnSpcReduction="10000"/>
          </a:bodyPr>
          <a:lstStyle/>
          <a:p>
            <a:r>
              <a:rPr lang="en-US" sz="3200" dirty="0">
                <a:solidFill>
                  <a:srgbClr val="7DFF7D"/>
                </a:solidFill>
              </a:rPr>
              <a:t>3.  Translate the text: </a:t>
            </a:r>
            <a:r>
              <a:rPr lang="en-US" sz="3200" dirty="0"/>
              <a:t>In translating the Greek text into English, we note any particular issues of translation, such as the infinitive </a:t>
            </a:r>
            <a:r>
              <a:rPr lang="en-US" sz="3200" i="1" dirty="0" err="1"/>
              <a:t>authentein</a:t>
            </a:r>
            <a:r>
              <a:rPr lang="en-US" sz="3200" i="1" dirty="0"/>
              <a:t> </a:t>
            </a:r>
            <a:r>
              <a:rPr lang="en-US" sz="3200" dirty="0"/>
              <a:t>in v. 11.  It appears only here in the NT and its use is debated.  Most scholars, including Bauer’s lexicon, insist that it means to domineer, to exercise authority over.</a:t>
            </a:r>
          </a:p>
          <a:p>
            <a:r>
              <a:rPr lang="en-US" sz="3200" dirty="0">
                <a:solidFill>
                  <a:srgbClr val="7DFF7D"/>
                </a:solidFill>
              </a:rPr>
              <a:t>4.  Analyze the form and structure: </a:t>
            </a:r>
            <a:r>
              <a:rPr lang="en-US" sz="3200" dirty="0"/>
              <a:t>The unit’s genre is epistle, including both theological instruction and practical admonition.  The unit moves from how to pray to how to behave in a worship setting.  It begins with addressing men, then women, in each subsection.</a:t>
            </a:r>
          </a:p>
        </p:txBody>
      </p:sp>
    </p:spTree>
    <p:extLst>
      <p:ext uri="{BB962C8B-B14F-4D97-AF65-F5344CB8AC3E}">
        <p14:creationId xmlns:p14="http://schemas.microsoft.com/office/powerpoint/2010/main" val="1554517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EDE02-CD3D-47AA-8719-E59E107C8AEA}"/>
              </a:ext>
            </a:extLst>
          </p:cNvPr>
          <p:cNvSpPr>
            <a:spLocks noGrp="1"/>
          </p:cNvSpPr>
          <p:nvPr>
            <p:ph type="title"/>
          </p:nvPr>
        </p:nvSpPr>
        <p:spPr>
          <a:xfrm>
            <a:off x="1293812" y="274638"/>
            <a:ext cx="9753600" cy="1020762"/>
          </a:xfrm>
        </p:spPr>
        <p:txBody>
          <a:bodyPr>
            <a:normAutofit fontScale="90000"/>
          </a:bodyPr>
          <a:lstStyle/>
          <a:p>
            <a:r>
              <a:rPr lang="en-US" sz="4000" dirty="0">
                <a:solidFill>
                  <a:prstClr val="white"/>
                </a:solidFill>
              </a:rPr>
              <a:t>Exegetical Steps for 1 Tim 2:11-14 (3)</a:t>
            </a:r>
            <a:endParaRPr lang="en-US" dirty="0"/>
          </a:p>
        </p:txBody>
      </p:sp>
      <p:sp>
        <p:nvSpPr>
          <p:cNvPr id="3" name="Content Placeholder 2">
            <a:extLst>
              <a:ext uri="{FF2B5EF4-FFF2-40B4-BE49-F238E27FC236}">
                <a16:creationId xmlns:a16="http://schemas.microsoft.com/office/drawing/2014/main" id="{B8FE03E9-356E-4399-8A46-ED4DB534D444}"/>
              </a:ext>
            </a:extLst>
          </p:cNvPr>
          <p:cNvSpPr>
            <a:spLocks noGrp="1"/>
          </p:cNvSpPr>
          <p:nvPr>
            <p:ph idx="1"/>
          </p:nvPr>
        </p:nvSpPr>
        <p:spPr>
          <a:xfrm>
            <a:off x="1370012" y="1905000"/>
            <a:ext cx="9601200" cy="4267200"/>
          </a:xfrm>
        </p:spPr>
        <p:txBody>
          <a:bodyPr>
            <a:normAutofit/>
          </a:bodyPr>
          <a:lstStyle/>
          <a:p>
            <a:r>
              <a:rPr lang="en-US" sz="3200" dirty="0">
                <a:solidFill>
                  <a:srgbClr val="7DFF7D"/>
                </a:solidFill>
              </a:rPr>
              <a:t>5.  Analyze the grammatical and lexical data:  </a:t>
            </a:r>
            <a:r>
              <a:rPr lang="en-US" sz="3200" dirty="0"/>
              <a:t>There are a number of important words in this passage which require study.  Most suggest propriety in dress and decorum: holy, modesty, sober-minded, appropriate, godliness, good works, quietness, submissiveness, and not to domineer over.   The prohibition (“I do not permit”) is explained (</a:t>
            </a:r>
            <a:r>
              <a:rPr lang="en-US" sz="3200" i="1" dirty="0"/>
              <a:t>gar</a:t>
            </a:r>
            <a:r>
              <a:rPr lang="en-US" sz="3200" dirty="0"/>
              <a:t>), not by a local social or cultural situation but by a biblical and theological one, which universalizes the injunction.</a:t>
            </a:r>
            <a:endParaRPr lang="en-US" sz="3200" dirty="0">
              <a:solidFill>
                <a:srgbClr val="7DFF7D"/>
              </a:solidFill>
            </a:endParaRPr>
          </a:p>
        </p:txBody>
      </p:sp>
    </p:spTree>
    <p:extLst>
      <p:ext uri="{BB962C8B-B14F-4D97-AF65-F5344CB8AC3E}">
        <p14:creationId xmlns:p14="http://schemas.microsoft.com/office/powerpoint/2010/main" val="2542755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21E6B-3467-4FE5-9431-A3191A978EEE}"/>
              </a:ext>
            </a:extLst>
          </p:cNvPr>
          <p:cNvSpPr>
            <a:spLocks noGrp="1"/>
          </p:cNvSpPr>
          <p:nvPr>
            <p:ph type="title"/>
          </p:nvPr>
        </p:nvSpPr>
        <p:spPr>
          <a:xfrm>
            <a:off x="1370012" y="274638"/>
            <a:ext cx="9753600" cy="1020762"/>
          </a:xfrm>
        </p:spPr>
        <p:txBody>
          <a:bodyPr>
            <a:normAutofit fontScale="90000"/>
          </a:bodyPr>
          <a:lstStyle/>
          <a:p>
            <a:r>
              <a:rPr lang="en-US" sz="4000" dirty="0">
                <a:solidFill>
                  <a:prstClr val="white"/>
                </a:solidFill>
              </a:rPr>
              <a:t>Exegetical Steps for 1 Tim 2:11-14 (4) </a:t>
            </a:r>
            <a:endParaRPr lang="en-US" dirty="0"/>
          </a:p>
        </p:txBody>
      </p:sp>
      <p:sp>
        <p:nvSpPr>
          <p:cNvPr id="3" name="Content Placeholder 2">
            <a:extLst>
              <a:ext uri="{FF2B5EF4-FFF2-40B4-BE49-F238E27FC236}">
                <a16:creationId xmlns:a16="http://schemas.microsoft.com/office/drawing/2014/main" id="{D2153EFE-D416-4780-9C0D-0DCF219F110E}"/>
              </a:ext>
            </a:extLst>
          </p:cNvPr>
          <p:cNvSpPr>
            <a:spLocks noGrp="1"/>
          </p:cNvSpPr>
          <p:nvPr>
            <p:ph idx="1"/>
          </p:nvPr>
        </p:nvSpPr>
        <p:spPr>
          <a:xfrm>
            <a:off x="1446212" y="1905000"/>
            <a:ext cx="9372600" cy="4267200"/>
          </a:xfrm>
        </p:spPr>
        <p:txBody>
          <a:bodyPr>
            <a:normAutofit/>
          </a:bodyPr>
          <a:lstStyle/>
          <a:p>
            <a:r>
              <a:rPr lang="en-US" sz="3200" dirty="0">
                <a:solidFill>
                  <a:srgbClr val="7DFF7D"/>
                </a:solidFill>
              </a:rPr>
              <a:t>6.  Answer Questions of Introduction (Who? When? Where? What? Why?):  </a:t>
            </a:r>
            <a:r>
              <a:rPr lang="en-US" sz="3200" dirty="0"/>
              <a:t>Written by Paul to Timothy, his mentee, who was serving as church pastor/elder at Ephesus, about A.D. 64-65. He wrote to counsel him on his pastoral leadership and how to deal with problems in the church. This section was “written so that you will know how people ought to conduct themselves in God’s household, which is the church of the living God” (3:15).  It is not about home life.</a:t>
            </a:r>
            <a:endParaRPr lang="en-US" sz="3200" dirty="0">
              <a:solidFill>
                <a:srgbClr val="7DFF7D"/>
              </a:solidFill>
            </a:endParaRPr>
          </a:p>
        </p:txBody>
      </p:sp>
    </p:spTree>
    <p:extLst>
      <p:ext uri="{BB962C8B-B14F-4D97-AF65-F5344CB8AC3E}">
        <p14:creationId xmlns:p14="http://schemas.microsoft.com/office/powerpoint/2010/main" val="1822448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3E49B-625A-4ED5-8E09-7D1E4BD3EA39}"/>
              </a:ext>
            </a:extLst>
          </p:cNvPr>
          <p:cNvSpPr>
            <a:spLocks noGrp="1"/>
          </p:cNvSpPr>
          <p:nvPr>
            <p:ph type="title"/>
          </p:nvPr>
        </p:nvSpPr>
        <p:spPr>
          <a:xfrm>
            <a:off x="1293812" y="274638"/>
            <a:ext cx="9753600" cy="1020762"/>
          </a:xfrm>
        </p:spPr>
        <p:txBody>
          <a:bodyPr>
            <a:normAutofit fontScale="90000"/>
          </a:bodyPr>
          <a:lstStyle/>
          <a:p>
            <a:r>
              <a:rPr lang="en-US" sz="4000" dirty="0">
                <a:solidFill>
                  <a:prstClr val="white"/>
                </a:solidFill>
              </a:rPr>
              <a:t>Exegetical Steps for 1 Tim 2:11-14 (5)</a:t>
            </a:r>
            <a:endParaRPr lang="en-US" dirty="0"/>
          </a:p>
        </p:txBody>
      </p:sp>
      <p:sp>
        <p:nvSpPr>
          <p:cNvPr id="3" name="Content Placeholder 2">
            <a:extLst>
              <a:ext uri="{FF2B5EF4-FFF2-40B4-BE49-F238E27FC236}">
                <a16:creationId xmlns:a16="http://schemas.microsoft.com/office/drawing/2014/main" id="{683E11C2-CAF8-4EAF-B783-AB066241DF46}"/>
              </a:ext>
            </a:extLst>
          </p:cNvPr>
          <p:cNvSpPr>
            <a:spLocks noGrp="1"/>
          </p:cNvSpPr>
          <p:nvPr>
            <p:ph idx="1"/>
          </p:nvPr>
        </p:nvSpPr>
        <p:spPr>
          <a:xfrm>
            <a:off x="1370012" y="1905000"/>
            <a:ext cx="9525000" cy="4648200"/>
          </a:xfrm>
        </p:spPr>
        <p:txBody>
          <a:bodyPr>
            <a:normAutofit lnSpcReduction="10000"/>
          </a:bodyPr>
          <a:lstStyle/>
          <a:p>
            <a:r>
              <a:rPr lang="en-US" sz="3200" dirty="0">
                <a:solidFill>
                  <a:srgbClr val="7DFF7D"/>
                </a:solidFill>
              </a:rPr>
              <a:t>7.  Research the historical context: </a:t>
            </a:r>
            <a:r>
              <a:rPr lang="en-US" sz="3200" dirty="0"/>
              <a:t>This step requires discretion, to discern what is relevant to the context of the passage under consideration.  If the passage points to issues in the local context, these need to be carefully studied for relevance.  If not, dragging in things that are not relevant only confuses the issue.  There is nothing in the context of this passage that suggests that Paul was discussing local cultural or social issues.  However, some interpreters read in purported backgrounds that are not alluded to in the text while ignoring the biblical explanations.</a:t>
            </a:r>
            <a:endParaRPr lang="en-US" sz="3200" dirty="0">
              <a:solidFill>
                <a:srgbClr val="7DFF7D"/>
              </a:solidFill>
            </a:endParaRPr>
          </a:p>
        </p:txBody>
      </p:sp>
    </p:spTree>
    <p:extLst>
      <p:ext uri="{BB962C8B-B14F-4D97-AF65-F5344CB8AC3E}">
        <p14:creationId xmlns:p14="http://schemas.microsoft.com/office/powerpoint/2010/main" val="2899069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85E1D-5B59-4C05-96CC-E9BFABAFE7D6}"/>
              </a:ext>
            </a:extLst>
          </p:cNvPr>
          <p:cNvSpPr>
            <a:spLocks noGrp="1"/>
          </p:cNvSpPr>
          <p:nvPr>
            <p:ph type="title"/>
          </p:nvPr>
        </p:nvSpPr>
        <p:spPr>
          <a:xfrm>
            <a:off x="1522414" y="274638"/>
            <a:ext cx="9143998" cy="1096962"/>
          </a:xfrm>
        </p:spPr>
        <p:txBody>
          <a:bodyPr>
            <a:noAutofit/>
          </a:bodyPr>
          <a:lstStyle/>
          <a:p>
            <a:r>
              <a:rPr lang="en-US" sz="3800" dirty="0"/>
              <a:t>Richard Clark Kroeger and Catherine Clark Kroeger</a:t>
            </a:r>
          </a:p>
        </p:txBody>
      </p:sp>
      <p:sp>
        <p:nvSpPr>
          <p:cNvPr id="3" name="Content Placeholder 2">
            <a:extLst>
              <a:ext uri="{FF2B5EF4-FFF2-40B4-BE49-F238E27FC236}">
                <a16:creationId xmlns:a16="http://schemas.microsoft.com/office/drawing/2014/main" id="{E991CF25-1CC0-4D13-83DF-3312EF28F372}"/>
              </a:ext>
            </a:extLst>
          </p:cNvPr>
          <p:cNvSpPr>
            <a:spLocks noGrp="1"/>
          </p:cNvSpPr>
          <p:nvPr>
            <p:ph idx="1"/>
          </p:nvPr>
        </p:nvSpPr>
        <p:spPr>
          <a:xfrm>
            <a:off x="1446212" y="1828800"/>
            <a:ext cx="9296400" cy="4724400"/>
          </a:xfrm>
        </p:spPr>
        <p:txBody>
          <a:bodyPr>
            <a:normAutofit fontScale="92500"/>
          </a:bodyPr>
          <a:lstStyle/>
          <a:p>
            <a:r>
              <a:rPr lang="en-US" sz="3200" dirty="0"/>
              <a:t>In their book </a:t>
            </a:r>
            <a:r>
              <a:rPr lang="en-US" sz="3200" i="1" dirty="0"/>
              <a:t>“I Suffer Not a Woman”: Rethinking                 1 Timothy 2:11-15 </a:t>
            </a:r>
            <a:r>
              <a:rPr lang="en-US" sz="3200" dirty="0"/>
              <a:t>(Grand Rapids: Baker, 1992), the </a:t>
            </a:r>
            <a:r>
              <a:rPr lang="en-US" sz="3200" dirty="0" err="1"/>
              <a:t>Kroegers</a:t>
            </a:r>
            <a:r>
              <a:rPr lang="en-US" sz="3200" dirty="0"/>
              <a:t> argue that the historical context of the passage was a form of Gnosticism existing in Ephesus in the first century that worshipped Eve as “the mediator who brought true knowledge to the human race” and the serpent as the one “beneficent in helping Adam and Eve shake off the deception perpetrated on them by the Creator” (p. 60).  Christian women in Ephesus had been taken in by  this cult, and Paul was warning Timothy against letting them teach in the Ephesus church.</a:t>
            </a:r>
            <a:endParaRPr lang="en-US" sz="3200" i="1" dirty="0"/>
          </a:p>
        </p:txBody>
      </p:sp>
    </p:spTree>
    <p:extLst>
      <p:ext uri="{BB962C8B-B14F-4D97-AF65-F5344CB8AC3E}">
        <p14:creationId xmlns:p14="http://schemas.microsoft.com/office/powerpoint/2010/main" val="2976317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400" dirty="0"/>
              <a:t>What Is A Text?</a:t>
            </a:r>
          </a:p>
        </p:txBody>
      </p:sp>
      <p:sp>
        <p:nvSpPr>
          <p:cNvPr id="14" name="Content Placeholder 13"/>
          <p:cNvSpPr>
            <a:spLocks noGrp="1"/>
          </p:cNvSpPr>
          <p:nvPr>
            <p:ph idx="1"/>
          </p:nvPr>
        </p:nvSpPr>
        <p:spPr>
          <a:xfrm>
            <a:off x="1522414" y="1905000"/>
            <a:ext cx="9296398" cy="4267200"/>
          </a:xfrm>
        </p:spPr>
        <p:txBody>
          <a:bodyPr>
            <a:normAutofit/>
          </a:bodyPr>
          <a:lstStyle/>
          <a:p>
            <a:r>
              <a:rPr lang="en-US" sz="3200" dirty="0"/>
              <a:t>A text is “a group of entities, used as </a:t>
            </a:r>
            <a:r>
              <a:rPr lang="en-US" sz="3200" dirty="0">
                <a:solidFill>
                  <a:srgbClr val="93ADFF"/>
                </a:solidFill>
              </a:rPr>
              <a:t>signs</a:t>
            </a:r>
            <a:r>
              <a:rPr lang="en-US" sz="3200" dirty="0"/>
              <a:t>, which are </a:t>
            </a:r>
            <a:r>
              <a:rPr lang="en-US" sz="3200" dirty="0">
                <a:solidFill>
                  <a:schemeClr val="accent5">
                    <a:lumMod val="60000"/>
                    <a:lumOff val="40000"/>
                  </a:schemeClr>
                </a:solidFill>
              </a:rPr>
              <a:t>selected</a:t>
            </a:r>
            <a:r>
              <a:rPr lang="en-US" sz="3200" dirty="0"/>
              <a:t>, </a:t>
            </a:r>
            <a:r>
              <a:rPr lang="en-US" sz="3200" dirty="0">
                <a:solidFill>
                  <a:srgbClr val="FFFFA3"/>
                </a:solidFill>
              </a:rPr>
              <a:t>arranged</a:t>
            </a:r>
            <a:r>
              <a:rPr lang="en-US" sz="3200" dirty="0"/>
              <a:t>, and </a:t>
            </a:r>
            <a:r>
              <a:rPr lang="en-US" sz="3200" dirty="0">
                <a:solidFill>
                  <a:srgbClr val="7DFF7D"/>
                </a:solidFill>
              </a:rPr>
              <a:t>intended</a:t>
            </a:r>
            <a:r>
              <a:rPr lang="en-US" sz="3200" dirty="0"/>
              <a:t> by an author in a certain </a:t>
            </a:r>
            <a:r>
              <a:rPr lang="en-US" sz="3200" dirty="0">
                <a:solidFill>
                  <a:schemeClr val="accent1">
                    <a:lumMod val="40000"/>
                    <a:lumOff val="60000"/>
                  </a:schemeClr>
                </a:solidFill>
              </a:rPr>
              <a:t>context</a:t>
            </a:r>
            <a:r>
              <a:rPr lang="en-US" sz="3200" dirty="0"/>
              <a:t> to convey some specific meaning.”</a:t>
            </a:r>
          </a:p>
          <a:p>
            <a:pPr marL="274320" lvl="1" indent="0">
              <a:buNone/>
            </a:pPr>
            <a:endParaRPr lang="en-US" sz="1400" dirty="0"/>
          </a:p>
          <a:p>
            <a:pPr marL="274320" lvl="1" indent="0">
              <a:buNone/>
            </a:pPr>
            <a:r>
              <a:rPr lang="en-US" sz="2800" dirty="0"/>
              <a:t>–Jorge J. E. </a:t>
            </a:r>
            <a:r>
              <a:rPr lang="en-US" sz="2800" dirty="0" err="1"/>
              <a:t>Gracia</a:t>
            </a:r>
            <a:r>
              <a:rPr lang="en-US" sz="2800" dirty="0"/>
              <a:t>, </a:t>
            </a:r>
            <a:r>
              <a:rPr lang="en-US" sz="2800" i="1" dirty="0"/>
              <a:t>A Theory of Textuality: The Logic                                    and Epistemology</a:t>
            </a:r>
            <a:r>
              <a:rPr lang="en-US" sz="2800" dirty="0"/>
              <a:t> (Albany, NY: SUNY Press, 1995), 4.</a:t>
            </a: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1125D-A2E2-4668-8191-BA2D3ED56663}"/>
              </a:ext>
            </a:extLst>
          </p:cNvPr>
          <p:cNvSpPr>
            <a:spLocks noGrp="1"/>
          </p:cNvSpPr>
          <p:nvPr>
            <p:ph type="title"/>
          </p:nvPr>
        </p:nvSpPr>
        <p:spPr>
          <a:xfrm>
            <a:off x="1293812" y="274638"/>
            <a:ext cx="9753600" cy="1020762"/>
          </a:xfrm>
        </p:spPr>
        <p:txBody>
          <a:bodyPr>
            <a:normAutofit fontScale="90000"/>
          </a:bodyPr>
          <a:lstStyle/>
          <a:p>
            <a:r>
              <a:rPr lang="en-US" sz="4000" dirty="0">
                <a:solidFill>
                  <a:prstClr val="white"/>
                </a:solidFill>
              </a:rPr>
              <a:t>Exegetical Steps for 1 Tim 2:11-14 (7)</a:t>
            </a:r>
            <a:endParaRPr lang="en-US" dirty="0"/>
          </a:p>
        </p:txBody>
      </p:sp>
      <p:sp>
        <p:nvSpPr>
          <p:cNvPr id="3" name="Content Placeholder 2">
            <a:extLst>
              <a:ext uri="{FF2B5EF4-FFF2-40B4-BE49-F238E27FC236}">
                <a16:creationId xmlns:a16="http://schemas.microsoft.com/office/drawing/2014/main" id="{92CDE783-8896-4FA1-BFAA-50FB0EE7DA1A}"/>
              </a:ext>
            </a:extLst>
          </p:cNvPr>
          <p:cNvSpPr>
            <a:spLocks noGrp="1"/>
          </p:cNvSpPr>
          <p:nvPr>
            <p:ph idx="1"/>
          </p:nvPr>
        </p:nvSpPr>
        <p:spPr>
          <a:xfrm>
            <a:off x="1293812" y="1905000"/>
            <a:ext cx="9601200" cy="4648200"/>
          </a:xfrm>
        </p:spPr>
        <p:txBody>
          <a:bodyPr>
            <a:normAutofit/>
          </a:bodyPr>
          <a:lstStyle/>
          <a:p>
            <a:r>
              <a:rPr lang="en-US" sz="3200" dirty="0">
                <a:solidFill>
                  <a:srgbClr val="7DFF7D"/>
                </a:solidFill>
              </a:rPr>
              <a:t>8.  Study the literary context: </a:t>
            </a:r>
            <a:r>
              <a:rPr lang="en-US" sz="3200" dirty="0"/>
              <a:t>Observe the connections with the larger context, its themes and theology.  In this passage, the larger context is the church and worship, not the home.  It is not about husbands and wives, as some want to insist.  The immediate text is introduced in v. 8 with how the men (</a:t>
            </a:r>
            <a:r>
              <a:rPr lang="en-US" sz="3200" i="1" dirty="0" err="1"/>
              <a:t>tous</a:t>
            </a:r>
            <a:r>
              <a:rPr lang="en-US" sz="3200" i="1" dirty="0"/>
              <a:t> </a:t>
            </a:r>
            <a:r>
              <a:rPr lang="en-US" sz="3200" i="1" dirty="0" err="1"/>
              <a:t>andras</a:t>
            </a:r>
            <a:r>
              <a:rPr lang="en-US" sz="3200" dirty="0"/>
              <a:t>) should approach God in prayer.  Then Paul turns to how women likewise should model humility before God in their dress and demeanor, showing that good character is more important than outward show.</a:t>
            </a:r>
            <a:endParaRPr lang="en-US" sz="3200" dirty="0">
              <a:solidFill>
                <a:srgbClr val="7DFF7D"/>
              </a:solidFill>
            </a:endParaRPr>
          </a:p>
        </p:txBody>
      </p:sp>
    </p:spTree>
    <p:extLst>
      <p:ext uri="{BB962C8B-B14F-4D97-AF65-F5344CB8AC3E}">
        <p14:creationId xmlns:p14="http://schemas.microsoft.com/office/powerpoint/2010/main" val="3866867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D116A-6A5A-4F4C-8B4A-8FDA2B0DF87A}"/>
              </a:ext>
            </a:extLst>
          </p:cNvPr>
          <p:cNvSpPr>
            <a:spLocks noGrp="1"/>
          </p:cNvSpPr>
          <p:nvPr>
            <p:ph type="title"/>
          </p:nvPr>
        </p:nvSpPr>
        <p:spPr>
          <a:xfrm>
            <a:off x="1293812" y="228600"/>
            <a:ext cx="9753600" cy="1020762"/>
          </a:xfrm>
        </p:spPr>
        <p:txBody>
          <a:bodyPr>
            <a:normAutofit/>
          </a:bodyPr>
          <a:lstStyle/>
          <a:p>
            <a:r>
              <a:rPr lang="en-US" sz="3600" dirty="0">
                <a:solidFill>
                  <a:prstClr val="white"/>
                </a:solidFill>
              </a:rPr>
              <a:t>Exegetical Steps for 1 Tim 2:11-14 (8)</a:t>
            </a:r>
            <a:endParaRPr lang="en-US" dirty="0"/>
          </a:p>
        </p:txBody>
      </p:sp>
      <p:sp>
        <p:nvSpPr>
          <p:cNvPr id="3" name="Content Placeholder 2">
            <a:extLst>
              <a:ext uri="{FF2B5EF4-FFF2-40B4-BE49-F238E27FC236}">
                <a16:creationId xmlns:a16="http://schemas.microsoft.com/office/drawing/2014/main" id="{361AE011-BF93-452F-BEEC-EA976BC4E013}"/>
              </a:ext>
            </a:extLst>
          </p:cNvPr>
          <p:cNvSpPr>
            <a:spLocks noGrp="1"/>
          </p:cNvSpPr>
          <p:nvPr>
            <p:ph idx="1"/>
          </p:nvPr>
        </p:nvSpPr>
        <p:spPr>
          <a:xfrm>
            <a:off x="1303310" y="1905000"/>
            <a:ext cx="9744102" cy="4572000"/>
          </a:xfrm>
        </p:spPr>
        <p:txBody>
          <a:bodyPr>
            <a:normAutofit lnSpcReduction="10000"/>
          </a:bodyPr>
          <a:lstStyle/>
          <a:p>
            <a:r>
              <a:rPr lang="en-US" sz="3200" dirty="0">
                <a:solidFill>
                  <a:srgbClr val="7DFF7D"/>
                </a:solidFill>
              </a:rPr>
              <a:t>8.  (cont.) </a:t>
            </a:r>
            <a:r>
              <a:rPr lang="en-US" sz="3200" dirty="0"/>
              <a:t>Paul continues in chap. 3 with the qualities of church leaders, specifically of overseers (</a:t>
            </a:r>
            <a:r>
              <a:rPr lang="en-US" sz="3200" i="1" dirty="0" err="1"/>
              <a:t>episkopoi</a:t>
            </a:r>
            <a:r>
              <a:rPr lang="en-US" sz="3200" dirty="0"/>
              <a:t>) and deacons, including their wives and children.  This reveals again that the context is instruction for the church setting.  This is clarified in 3:5,15.  Verse 4 may sound like instruction for the home (“He must manage his own household competently and have his children under control with all dignity”), but v. 5 makes clear that the real issue is the church: “(If anyone does not know how to manage his own household, how will he take care of God’s church?)” (CSB).  Verse 15 clinches it.</a:t>
            </a:r>
            <a:endParaRPr lang="en-US" sz="3200" dirty="0">
              <a:solidFill>
                <a:srgbClr val="7DFF7D"/>
              </a:solidFill>
            </a:endParaRPr>
          </a:p>
        </p:txBody>
      </p:sp>
    </p:spTree>
    <p:extLst>
      <p:ext uri="{BB962C8B-B14F-4D97-AF65-F5344CB8AC3E}">
        <p14:creationId xmlns:p14="http://schemas.microsoft.com/office/powerpoint/2010/main" val="3842358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55276-E73B-46D5-8AE8-17BBD45DAE77}"/>
              </a:ext>
            </a:extLst>
          </p:cNvPr>
          <p:cNvSpPr>
            <a:spLocks noGrp="1"/>
          </p:cNvSpPr>
          <p:nvPr>
            <p:ph type="title"/>
          </p:nvPr>
        </p:nvSpPr>
        <p:spPr>
          <a:xfrm>
            <a:off x="1293812" y="274638"/>
            <a:ext cx="9753600" cy="1020762"/>
          </a:xfrm>
        </p:spPr>
        <p:txBody>
          <a:bodyPr>
            <a:normAutofit/>
          </a:bodyPr>
          <a:lstStyle/>
          <a:p>
            <a:r>
              <a:rPr lang="en-US" sz="3600" dirty="0">
                <a:solidFill>
                  <a:prstClr val="white"/>
                </a:solidFill>
              </a:rPr>
              <a:t>Exegetical Steps for 1 Tim 2:11-14 (9)</a:t>
            </a:r>
            <a:endParaRPr lang="en-US" dirty="0"/>
          </a:p>
        </p:txBody>
      </p:sp>
      <p:sp>
        <p:nvSpPr>
          <p:cNvPr id="3" name="Content Placeholder 2">
            <a:extLst>
              <a:ext uri="{FF2B5EF4-FFF2-40B4-BE49-F238E27FC236}">
                <a16:creationId xmlns:a16="http://schemas.microsoft.com/office/drawing/2014/main" id="{E1947362-4518-4C68-A7FC-8857E94F498B}"/>
              </a:ext>
            </a:extLst>
          </p:cNvPr>
          <p:cNvSpPr>
            <a:spLocks noGrp="1"/>
          </p:cNvSpPr>
          <p:nvPr>
            <p:ph idx="1"/>
          </p:nvPr>
        </p:nvSpPr>
        <p:spPr>
          <a:xfrm>
            <a:off x="1293812" y="1905000"/>
            <a:ext cx="9677400" cy="4724400"/>
          </a:xfrm>
        </p:spPr>
        <p:txBody>
          <a:bodyPr>
            <a:normAutofit/>
          </a:bodyPr>
          <a:lstStyle/>
          <a:p>
            <a:r>
              <a:rPr lang="en-US" sz="3200" dirty="0">
                <a:solidFill>
                  <a:srgbClr val="7DFF7D"/>
                </a:solidFill>
              </a:rPr>
              <a:t>9.  Study the canonical context:  </a:t>
            </a:r>
            <a:r>
              <a:rPr lang="en-US" sz="3200" dirty="0"/>
              <a:t>The canonical context is explicit here, for Paul cites Gen 2-3 as theological rationale in vv. 13-14: “For Adam was formed first, then Eve.  And Adam was not deceived, but the woman was deceived and transgressed” (CSB).  There is a clear parallel in 1 Cor 11:7-9, where Paul again cites Gen 2 (pre-Fall) as his rationale for the distinctions in gender roles which he is addressing in that passage.  He cites the order and purpose of creation of the man and the woman as distinctive, without regard to the Fall.</a:t>
            </a:r>
            <a:endParaRPr lang="en-US" sz="3200" dirty="0">
              <a:solidFill>
                <a:srgbClr val="7DFF7D"/>
              </a:solidFill>
            </a:endParaRPr>
          </a:p>
        </p:txBody>
      </p:sp>
    </p:spTree>
    <p:extLst>
      <p:ext uri="{BB962C8B-B14F-4D97-AF65-F5344CB8AC3E}">
        <p14:creationId xmlns:p14="http://schemas.microsoft.com/office/powerpoint/2010/main" val="2060012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B85A8-3264-4E50-8C8E-70929EAB78ED}"/>
              </a:ext>
            </a:extLst>
          </p:cNvPr>
          <p:cNvSpPr>
            <a:spLocks noGrp="1"/>
          </p:cNvSpPr>
          <p:nvPr>
            <p:ph type="title"/>
          </p:nvPr>
        </p:nvSpPr>
        <p:spPr>
          <a:xfrm>
            <a:off x="1217612" y="274638"/>
            <a:ext cx="9982200" cy="944562"/>
          </a:xfrm>
        </p:spPr>
        <p:txBody>
          <a:bodyPr>
            <a:normAutofit/>
          </a:bodyPr>
          <a:lstStyle/>
          <a:p>
            <a:r>
              <a:rPr lang="en-US" sz="3600" dirty="0">
                <a:solidFill>
                  <a:prstClr val="white"/>
                </a:solidFill>
              </a:rPr>
              <a:t>Exegetical Steps for 1 Tim 2:11-14 (10)</a:t>
            </a:r>
            <a:endParaRPr lang="en-US" dirty="0"/>
          </a:p>
        </p:txBody>
      </p:sp>
      <p:sp>
        <p:nvSpPr>
          <p:cNvPr id="3" name="Content Placeholder 2">
            <a:extLst>
              <a:ext uri="{FF2B5EF4-FFF2-40B4-BE49-F238E27FC236}">
                <a16:creationId xmlns:a16="http://schemas.microsoft.com/office/drawing/2014/main" id="{3614B79B-9F7E-4DC5-B1A2-5ED41BFB59E3}"/>
              </a:ext>
            </a:extLst>
          </p:cNvPr>
          <p:cNvSpPr>
            <a:spLocks noGrp="1"/>
          </p:cNvSpPr>
          <p:nvPr>
            <p:ph idx="1"/>
          </p:nvPr>
        </p:nvSpPr>
        <p:spPr>
          <a:xfrm>
            <a:off x="1141412" y="1828800"/>
            <a:ext cx="10210800" cy="4876800"/>
          </a:xfrm>
        </p:spPr>
        <p:txBody>
          <a:bodyPr>
            <a:normAutofit/>
          </a:bodyPr>
          <a:lstStyle/>
          <a:p>
            <a:r>
              <a:rPr lang="en-US" sz="3200" dirty="0">
                <a:solidFill>
                  <a:srgbClr val="7DFF7D"/>
                </a:solidFill>
              </a:rPr>
              <a:t>9.  (cont.)  </a:t>
            </a:r>
            <a:r>
              <a:rPr lang="en-US" sz="3200" dirty="0"/>
              <a:t>Also, in 1 Cor 11, Paul makes 6 arguments for a universal practice of these gender distinctions:</a:t>
            </a:r>
          </a:p>
          <a:p>
            <a:pPr lvl="1">
              <a:spcBef>
                <a:spcPts val="800"/>
              </a:spcBef>
            </a:pPr>
            <a:r>
              <a:rPr lang="en-US" sz="2800" dirty="0"/>
              <a:t>1. Man is the glory of God, but woman is the glory of man (v. 7).</a:t>
            </a:r>
          </a:p>
          <a:p>
            <a:pPr lvl="1">
              <a:spcBef>
                <a:spcPts val="800"/>
              </a:spcBef>
            </a:pPr>
            <a:r>
              <a:rPr lang="en-US" sz="2800" dirty="0"/>
              <a:t>2. Man did not come from woman, but woman from man (v. 8).</a:t>
            </a:r>
          </a:p>
          <a:p>
            <a:pPr lvl="1">
              <a:spcBef>
                <a:spcPts val="800"/>
              </a:spcBef>
            </a:pPr>
            <a:r>
              <a:rPr lang="en-US" sz="2800" dirty="0"/>
              <a:t>3. Man was not created for woman, but woman for man (v. 9).</a:t>
            </a:r>
          </a:p>
          <a:p>
            <a:pPr lvl="1">
              <a:spcBef>
                <a:spcPts val="800"/>
              </a:spcBef>
            </a:pPr>
            <a:r>
              <a:rPr lang="en-US" sz="2800" dirty="0"/>
              <a:t>4. A woman should have a symbol of authority on her head        	because of the angels (v. 10).  (Cf. Isa 6:2).</a:t>
            </a:r>
          </a:p>
          <a:p>
            <a:pPr lvl="1">
              <a:spcBef>
                <a:spcPts val="800"/>
              </a:spcBef>
            </a:pPr>
            <a:r>
              <a:rPr lang="en-US" sz="2800" dirty="0"/>
              <a:t>5. What is created natural is short hair for men and long hair for 	women, for God gave woman hair for a covering (vv. 14-15).</a:t>
            </a:r>
          </a:p>
          <a:p>
            <a:pPr lvl="1">
              <a:spcBef>
                <a:spcPts val="800"/>
              </a:spcBef>
            </a:pPr>
            <a:r>
              <a:rPr lang="en-US" sz="2800" dirty="0"/>
              <a:t>6. The churches of God have no practice other than this (v. 16).</a:t>
            </a:r>
          </a:p>
        </p:txBody>
      </p:sp>
    </p:spTree>
    <p:extLst>
      <p:ext uri="{BB962C8B-B14F-4D97-AF65-F5344CB8AC3E}">
        <p14:creationId xmlns:p14="http://schemas.microsoft.com/office/powerpoint/2010/main" val="3012715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6135A-D169-4844-A4F5-A2B6D62C70F8}"/>
              </a:ext>
            </a:extLst>
          </p:cNvPr>
          <p:cNvSpPr>
            <a:spLocks noGrp="1"/>
          </p:cNvSpPr>
          <p:nvPr>
            <p:ph type="title"/>
          </p:nvPr>
        </p:nvSpPr>
        <p:spPr>
          <a:xfrm>
            <a:off x="1293812" y="274638"/>
            <a:ext cx="9982200" cy="1020762"/>
          </a:xfrm>
        </p:spPr>
        <p:txBody>
          <a:bodyPr>
            <a:normAutofit/>
          </a:bodyPr>
          <a:lstStyle/>
          <a:p>
            <a:r>
              <a:rPr lang="en-US" sz="3600" dirty="0">
                <a:solidFill>
                  <a:prstClr val="white"/>
                </a:solidFill>
              </a:rPr>
              <a:t>Exegetical Steps for 1 Tim 2:11-14 (11)</a:t>
            </a:r>
            <a:endParaRPr lang="en-US" dirty="0"/>
          </a:p>
        </p:txBody>
      </p:sp>
      <p:sp>
        <p:nvSpPr>
          <p:cNvPr id="3" name="Content Placeholder 2">
            <a:extLst>
              <a:ext uri="{FF2B5EF4-FFF2-40B4-BE49-F238E27FC236}">
                <a16:creationId xmlns:a16="http://schemas.microsoft.com/office/drawing/2014/main" id="{227B329A-C966-4F0D-80AF-0D55F5ED1107}"/>
              </a:ext>
            </a:extLst>
          </p:cNvPr>
          <p:cNvSpPr>
            <a:spLocks noGrp="1"/>
          </p:cNvSpPr>
          <p:nvPr>
            <p:ph idx="1"/>
          </p:nvPr>
        </p:nvSpPr>
        <p:spPr>
          <a:xfrm>
            <a:off x="1522414" y="1905000"/>
            <a:ext cx="9524998" cy="4572000"/>
          </a:xfrm>
        </p:spPr>
        <p:txBody>
          <a:bodyPr>
            <a:normAutofit/>
          </a:bodyPr>
          <a:lstStyle/>
          <a:p>
            <a:r>
              <a:rPr lang="en-US" sz="3200" dirty="0">
                <a:solidFill>
                  <a:srgbClr val="7DFF7D"/>
                </a:solidFill>
              </a:rPr>
              <a:t>9.  (cont.)  </a:t>
            </a:r>
            <a:r>
              <a:rPr lang="en-US" sz="3200" dirty="0"/>
              <a:t>Again, in 1 Cor 14, Paul addresses the role of women in the church, including silence, and he presents several arguments for universal practice:</a:t>
            </a:r>
          </a:p>
          <a:p>
            <a:pPr lvl="1"/>
            <a:r>
              <a:rPr lang="en-US" sz="2800" dirty="0">
                <a:solidFill>
                  <a:srgbClr val="7DFF7D"/>
                </a:solidFill>
              </a:rPr>
              <a:t>1.  </a:t>
            </a:r>
            <a:r>
              <a:rPr lang="en-US" sz="2800" dirty="0"/>
              <a:t>“</a:t>
            </a:r>
            <a:r>
              <a:rPr lang="en-US" sz="2800" dirty="0">
                <a:solidFill>
                  <a:schemeClr val="accent5">
                    <a:lumMod val="20000"/>
                    <a:lumOff val="80000"/>
                  </a:schemeClr>
                </a:solidFill>
              </a:rPr>
              <a:t>As in all the churches</a:t>
            </a:r>
            <a:r>
              <a:rPr lang="en-US" sz="2800" dirty="0"/>
              <a:t> of the saints, the women should be silent in the churches” (vv. 33-34 CSB).</a:t>
            </a:r>
          </a:p>
          <a:p>
            <a:pPr lvl="1"/>
            <a:r>
              <a:rPr lang="en-US" sz="2800" dirty="0">
                <a:solidFill>
                  <a:srgbClr val="7DFF7D"/>
                </a:solidFill>
              </a:rPr>
              <a:t>2.  </a:t>
            </a:r>
            <a:r>
              <a:rPr lang="en-US" sz="2800" dirty="0"/>
              <a:t>“For they are not permitted to speak, but are to submit themselves, </a:t>
            </a:r>
            <a:r>
              <a:rPr lang="en-US" sz="2800" dirty="0">
                <a:solidFill>
                  <a:schemeClr val="accent5">
                    <a:lumMod val="20000"/>
                    <a:lumOff val="80000"/>
                  </a:schemeClr>
                </a:solidFill>
              </a:rPr>
              <a:t>as the law also says</a:t>
            </a:r>
            <a:r>
              <a:rPr lang="en-US" sz="2800" dirty="0"/>
              <a:t>” (v. 34b CSB).</a:t>
            </a:r>
          </a:p>
          <a:p>
            <a:pPr lvl="1"/>
            <a:r>
              <a:rPr lang="en-US" sz="2800" dirty="0">
                <a:solidFill>
                  <a:srgbClr val="7DFF7D"/>
                </a:solidFill>
              </a:rPr>
              <a:t>3.  </a:t>
            </a:r>
            <a:r>
              <a:rPr lang="en-US" sz="2800" dirty="0"/>
              <a:t>“If anyone thinks he is a prophet or spiritual, he should recognize that </a:t>
            </a:r>
            <a:r>
              <a:rPr lang="en-US" sz="2800" dirty="0">
                <a:solidFill>
                  <a:schemeClr val="accent5">
                    <a:lumMod val="20000"/>
                    <a:lumOff val="80000"/>
                  </a:schemeClr>
                </a:solidFill>
              </a:rPr>
              <a:t>what I write to you is the Lord’s command</a:t>
            </a:r>
            <a:r>
              <a:rPr lang="en-US" sz="2800" dirty="0"/>
              <a:t>.  If anyone ignores this, he will be ignored” (vv. 37-38).</a:t>
            </a:r>
            <a:endParaRPr lang="en-US" sz="2800" dirty="0">
              <a:solidFill>
                <a:srgbClr val="7DFF7D"/>
              </a:solidFill>
            </a:endParaRPr>
          </a:p>
        </p:txBody>
      </p:sp>
    </p:spTree>
    <p:extLst>
      <p:ext uri="{BB962C8B-B14F-4D97-AF65-F5344CB8AC3E}">
        <p14:creationId xmlns:p14="http://schemas.microsoft.com/office/powerpoint/2010/main" val="3241994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72880-F796-4A81-B2D6-BA572518FED0}"/>
              </a:ext>
            </a:extLst>
          </p:cNvPr>
          <p:cNvSpPr>
            <a:spLocks noGrp="1"/>
          </p:cNvSpPr>
          <p:nvPr>
            <p:ph type="title"/>
          </p:nvPr>
        </p:nvSpPr>
        <p:spPr>
          <a:xfrm>
            <a:off x="1141412" y="274638"/>
            <a:ext cx="9982200" cy="1020762"/>
          </a:xfrm>
        </p:spPr>
        <p:txBody>
          <a:bodyPr>
            <a:normAutofit/>
          </a:bodyPr>
          <a:lstStyle/>
          <a:p>
            <a:r>
              <a:rPr lang="en-US" sz="3600" dirty="0">
                <a:solidFill>
                  <a:prstClr val="white"/>
                </a:solidFill>
              </a:rPr>
              <a:t>Exegetical Steps for 1 Tim 2:11-14 (12)</a:t>
            </a:r>
            <a:endParaRPr lang="en-US" dirty="0"/>
          </a:p>
        </p:txBody>
      </p:sp>
      <p:sp>
        <p:nvSpPr>
          <p:cNvPr id="3" name="Content Placeholder 2">
            <a:extLst>
              <a:ext uri="{FF2B5EF4-FFF2-40B4-BE49-F238E27FC236}">
                <a16:creationId xmlns:a16="http://schemas.microsoft.com/office/drawing/2014/main" id="{4DBC6757-C6D5-469E-BB65-27EE88261379}"/>
              </a:ext>
            </a:extLst>
          </p:cNvPr>
          <p:cNvSpPr>
            <a:spLocks noGrp="1"/>
          </p:cNvSpPr>
          <p:nvPr>
            <p:ph idx="1"/>
          </p:nvPr>
        </p:nvSpPr>
        <p:spPr/>
        <p:txBody>
          <a:bodyPr>
            <a:normAutofit lnSpcReduction="10000"/>
          </a:bodyPr>
          <a:lstStyle/>
          <a:p>
            <a:r>
              <a:rPr lang="en-US" sz="3200" dirty="0"/>
              <a:t>Other clear canonical parallels in the unit include      1 Pet 2:1-6, which discusses dress and decorum for women in similar terms to those in 1 Tim 2, though not in a church setting.  This shows the universal nature of the principles and the instruction.</a:t>
            </a:r>
          </a:p>
          <a:p>
            <a:r>
              <a:rPr lang="en-US" sz="3200" dirty="0"/>
              <a:t>Also, the parallels with instruction in </a:t>
            </a:r>
            <a:r>
              <a:rPr lang="en-US" sz="3200" dirty="0" err="1"/>
              <a:t>Eph</a:t>
            </a:r>
            <a:r>
              <a:rPr lang="en-US" sz="3200" dirty="0"/>
              <a:t> 5:22-33 and Col 3:18 seem to support universal counsel.</a:t>
            </a:r>
          </a:p>
          <a:p>
            <a:r>
              <a:rPr lang="en-US" sz="3200" dirty="0"/>
              <a:t>The parallels between 1 Tim 3 and Titus 1 suggest that that instruction was not only for Ephesus.</a:t>
            </a:r>
          </a:p>
        </p:txBody>
      </p:sp>
    </p:spTree>
    <p:extLst>
      <p:ext uri="{BB962C8B-B14F-4D97-AF65-F5344CB8AC3E}">
        <p14:creationId xmlns:p14="http://schemas.microsoft.com/office/powerpoint/2010/main" val="255948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AC54B-64B3-45DF-A8D9-52363934ABF1}"/>
              </a:ext>
            </a:extLst>
          </p:cNvPr>
          <p:cNvSpPr>
            <a:spLocks noGrp="1"/>
          </p:cNvSpPr>
          <p:nvPr>
            <p:ph type="title"/>
          </p:nvPr>
        </p:nvSpPr>
        <p:spPr>
          <a:xfrm>
            <a:off x="1141412" y="274638"/>
            <a:ext cx="9982200" cy="1020762"/>
          </a:xfrm>
        </p:spPr>
        <p:txBody>
          <a:bodyPr>
            <a:normAutofit/>
          </a:bodyPr>
          <a:lstStyle/>
          <a:p>
            <a:r>
              <a:rPr lang="en-US" sz="3600" dirty="0">
                <a:solidFill>
                  <a:prstClr val="white"/>
                </a:solidFill>
              </a:rPr>
              <a:t>Exegetical Steps for 1 Tim 2:11-14 (13)</a:t>
            </a:r>
            <a:endParaRPr lang="en-US" dirty="0"/>
          </a:p>
        </p:txBody>
      </p:sp>
      <p:sp>
        <p:nvSpPr>
          <p:cNvPr id="3" name="Content Placeholder 2">
            <a:extLst>
              <a:ext uri="{FF2B5EF4-FFF2-40B4-BE49-F238E27FC236}">
                <a16:creationId xmlns:a16="http://schemas.microsoft.com/office/drawing/2014/main" id="{414B5543-622C-4616-BFDA-A2F727ABC367}"/>
              </a:ext>
            </a:extLst>
          </p:cNvPr>
          <p:cNvSpPr>
            <a:spLocks noGrp="1"/>
          </p:cNvSpPr>
          <p:nvPr>
            <p:ph idx="1"/>
          </p:nvPr>
        </p:nvSpPr>
        <p:spPr>
          <a:xfrm>
            <a:off x="1217612" y="1905000"/>
            <a:ext cx="9753600" cy="4267200"/>
          </a:xfrm>
        </p:spPr>
        <p:txBody>
          <a:bodyPr>
            <a:normAutofit/>
          </a:bodyPr>
          <a:lstStyle/>
          <a:p>
            <a:r>
              <a:rPr lang="en-US" sz="3200" dirty="0">
                <a:solidFill>
                  <a:srgbClr val="7DFF7D"/>
                </a:solidFill>
              </a:rPr>
              <a:t>10.  Read the secondary literature: </a:t>
            </a:r>
            <a:r>
              <a:rPr lang="en-US" sz="3200" dirty="0"/>
              <a:t>This is not because the secondary literature has the final word, but after doing your study in the text, it is helpful to check what others have found.  This can either confirm or challenge your results.  If it challenges your results, you need to justify your results from Scripture and challenge their results.  If you have done careful work, most scholars will support your conclusions, at least those who are operating from biblical presuppositions and methods.</a:t>
            </a:r>
            <a:endParaRPr lang="en-US" sz="3200" dirty="0">
              <a:solidFill>
                <a:srgbClr val="7DFF7D"/>
              </a:solidFill>
            </a:endParaRPr>
          </a:p>
        </p:txBody>
      </p:sp>
    </p:spTree>
    <p:extLst>
      <p:ext uri="{BB962C8B-B14F-4D97-AF65-F5344CB8AC3E}">
        <p14:creationId xmlns:p14="http://schemas.microsoft.com/office/powerpoint/2010/main" val="4187492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5F352-E00E-4544-8E6A-1EF33B7FB45E}"/>
              </a:ext>
            </a:extLst>
          </p:cNvPr>
          <p:cNvSpPr>
            <a:spLocks noGrp="1"/>
          </p:cNvSpPr>
          <p:nvPr>
            <p:ph type="title"/>
          </p:nvPr>
        </p:nvSpPr>
        <p:spPr/>
        <p:txBody>
          <a:bodyPr>
            <a:normAutofit/>
          </a:bodyPr>
          <a:lstStyle/>
          <a:p>
            <a:r>
              <a:rPr lang="en-US" sz="4000" dirty="0"/>
              <a:t>Sharon </a:t>
            </a:r>
            <a:r>
              <a:rPr lang="en-US" sz="4000" dirty="0" err="1"/>
              <a:t>Hodgin</a:t>
            </a:r>
            <a:r>
              <a:rPr lang="en-US" sz="4000" dirty="0"/>
              <a:t> </a:t>
            </a:r>
            <a:r>
              <a:rPr lang="en-US" sz="4000" dirty="0" err="1"/>
              <a:t>Gritz</a:t>
            </a:r>
            <a:endParaRPr lang="en-US" sz="4000" dirty="0"/>
          </a:p>
        </p:txBody>
      </p:sp>
      <p:sp>
        <p:nvSpPr>
          <p:cNvPr id="3" name="Content Placeholder 2">
            <a:extLst>
              <a:ext uri="{FF2B5EF4-FFF2-40B4-BE49-F238E27FC236}">
                <a16:creationId xmlns:a16="http://schemas.microsoft.com/office/drawing/2014/main" id="{761E48C0-E402-4407-B234-8ADDA580CA02}"/>
              </a:ext>
            </a:extLst>
          </p:cNvPr>
          <p:cNvSpPr>
            <a:spLocks noGrp="1"/>
          </p:cNvSpPr>
          <p:nvPr>
            <p:ph idx="1"/>
          </p:nvPr>
        </p:nvSpPr>
        <p:spPr>
          <a:xfrm>
            <a:off x="1522414" y="1828800"/>
            <a:ext cx="9144000" cy="4648200"/>
          </a:xfrm>
        </p:spPr>
        <p:txBody>
          <a:bodyPr>
            <a:normAutofit/>
          </a:bodyPr>
          <a:lstStyle/>
          <a:p>
            <a:r>
              <a:rPr lang="en-US" sz="3200" dirty="0"/>
              <a:t>In her book </a:t>
            </a:r>
            <a:r>
              <a:rPr lang="en-US" sz="3200" i="1" dirty="0"/>
              <a:t>Paul, Women Teachers, and the Mother Goddess at Ephesus: A Study of 1 Tim 2:9-15 in Light of the Religious and Cultural Milieu of the First Century</a:t>
            </a:r>
            <a:r>
              <a:rPr lang="en-US" sz="3200" dirty="0"/>
              <a:t> (Lanham, MD: University Press of America, 1991), </a:t>
            </a:r>
            <a:r>
              <a:rPr lang="en-US" sz="3200" dirty="0" err="1"/>
              <a:t>Gritz</a:t>
            </a:r>
            <a:r>
              <a:rPr lang="en-US" sz="3200" dirty="0"/>
              <a:t> argues that the context of the passage was a matriarchal society in which the Mother Goddess Cybele/Artemis subordinated her male consort (p. 34), and this influence led some women in the church of Ephesus to behave accordingly.  So Paul was addressing a merely local phenomenon.</a:t>
            </a:r>
          </a:p>
        </p:txBody>
      </p:sp>
    </p:spTree>
    <p:extLst>
      <p:ext uri="{BB962C8B-B14F-4D97-AF65-F5344CB8AC3E}">
        <p14:creationId xmlns:p14="http://schemas.microsoft.com/office/powerpoint/2010/main" val="1042674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473A-6EED-4464-B9D7-22595B1A5577}"/>
              </a:ext>
            </a:extLst>
          </p:cNvPr>
          <p:cNvSpPr>
            <a:spLocks noGrp="1"/>
          </p:cNvSpPr>
          <p:nvPr>
            <p:ph type="title"/>
          </p:nvPr>
        </p:nvSpPr>
        <p:spPr>
          <a:xfrm>
            <a:off x="1370012" y="274638"/>
            <a:ext cx="9296400" cy="1020762"/>
          </a:xfrm>
        </p:spPr>
        <p:txBody>
          <a:bodyPr>
            <a:normAutofit/>
          </a:bodyPr>
          <a:lstStyle/>
          <a:p>
            <a:r>
              <a:rPr lang="en-US" sz="4000" dirty="0"/>
              <a:t>Marina Warner</a:t>
            </a:r>
          </a:p>
        </p:txBody>
      </p:sp>
      <p:sp>
        <p:nvSpPr>
          <p:cNvPr id="3" name="Content Placeholder 2">
            <a:extLst>
              <a:ext uri="{FF2B5EF4-FFF2-40B4-BE49-F238E27FC236}">
                <a16:creationId xmlns:a16="http://schemas.microsoft.com/office/drawing/2014/main" id="{17689CA4-3C77-424A-B65A-1802FE08A8B7}"/>
              </a:ext>
            </a:extLst>
          </p:cNvPr>
          <p:cNvSpPr>
            <a:spLocks noGrp="1"/>
          </p:cNvSpPr>
          <p:nvPr>
            <p:ph idx="1"/>
          </p:nvPr>
        </p:nvSpPr>
        <p:spPr>
          <a:xfrm>
            <a:off x="1370012" y="1905000"/>
            <a:ext cx="9601200" cy="4724400"/>
          </a:xfrm>
        </p:spPr>
        <p:txBody>
          <a:bodyPr>
            <a:normAutofit/>
          </a:bodyPr>
          <a:lstStyle/>
          <a:p>
            <a:r>
              <a:rPr lang="en-US" sz="3200" dirty="0"/>
              <a:t>In “The First Epistle of Paul the Apostle to Timothy,”   in </a:t>
            </a:r>
            <a:r>
              <a:rPr lang="en-US" sz="3200" i="1" dirty="0"/>
              <a:t>Incarnation: Contemporary Writers on the New Testament</a:t>
            </a:r>
            <a:r>
              <a:rPr lang="en-US" sz="3200" dirty="0"/>
              <a:t>, ed. Alfred Corn (New York: Penguin, 1990), Warner writes that “Paul” was arrogant, overbearing, even violent in his hatred of women speaking.  “Since Eve, the type of all women to come, sinned through speech, by tempting Adam to eat, speech must be denied her daughters” (p. 232).  Women can be saved only by silently submitting to a childbearing role  while men rule in the family and in the church (p. 235).</a:t>
            </a:r>
          </a:p>
        </p:txBody>
      </p:sp>
    </p:spTree>
    <p:extLst>
      <p:ext uri="{BB962C8B-B14F-4D97-AF65-F5344CB8AC3E}">
        <p14:creationId xmlns:p14="http://schemas.microsoft.com/office/powerpoint/2010/main" val="666014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D3B4-5FA0-4F98-ABF0-4FC85111471A}"/>
              </a:ext>
            </a:extLst>
          </p:cNvPr>
          <p:cNvSpPr>
            <a:spLocks noGrp="1"/>
          </p:cNvSpPr>
          <p:nvPr>
            <p:ph type="title"/>
          </p:nvPr>
        </p:nvSpPr>
        <p:spPr>
          <a:xfrm>
            <a:off x="1370012" y="274638"/>
            <a:ext cx="9296400" cy="1020762"/>
          </a:xfrm>
        </p:spPr>
        <p:txBody>
          <a:bodyPr>
            <a:normAutofit/>
          </a:bodyPr>
          <a:lstStyle/>
          <a:p>
            <a:r>
              <a:rPr lang="en-US" sz="4000" dirty="0"/>
              <a:t>Marina Warner (cont.)</a:t>
            </a:r>
          </a:p>
        </p:txBody>
      </p:sp>
      <p:sp>
        <p:nvSpPr>
          <p:cNvPr id="3" name="Content Placeholder 2">
            <a:extLst>
              <a:ext uri="{FF2B5EF4-FFF2-40B4-BE49-F238E27FC236}">
                <a16:creationId xmlns:a16="http://schemas.microsoft.com/office/drawing/2014/main" id="{D994935C-84E9-4039-B478-6FA750C069D4}"/>
              </a:ext>
            </a:extLst>
          </p:cNvPr>
          <p:cNvSpPr>
            <a:spLocks noGrp="1"/>
          </p:cNvSpPr>
          <p:nvPr>
            <p:ph idx="1"/>
          </p:nvPr>
        </p:nvSpPr>
        <p:spPr>
          <a:xfrm>
            <a:off x="1370012" y="1905000"/>
            <a:ext cx="9448800" cy="4572000"/>
          </a:xfrm>
        </p:spPr>
        <p:txBody>
          <a:bodyPr>
            <a:normAutofit/>
          </a:bodyPr>
          <a:lstStyle/>
          <a:p>
            <a:r>
              <a:rPr lang="en-US" sz="3200" dirty="0"/>
              <a:t>Citing Elaine Pagels, </a:t>
            </a:r>
            <a:r>
              <a:rPr lang="en-US" sz="3200" i="1" dirty="0"/>
              <a:t>Adam, Eve, and the Serpent</a:t>
            </a:r>
            <a:r>
              <a:rPr lang="en-US" sz="3200" dirty="0"/>
              <a:t>, pp. 22-31,</a:t>
            </a:r>
            <a:r>
              <a:rPr lang="en-US" sz="3200" i="1" dirty="0"/>
              <a:t> </a:t>
            </a:r>
            <a:r>
              <a:rPr lang="en-US" sz="3200" dirty="0"/>
              <a:t>Warner concludes, “Biblical scholars now argue that the mitigation of the apostle’s usual stringent asceticism in the First and Second Epistles to Timothy and the Epistle to Titus points to a follower and imitator of Saint Paul who sought to ‘domesticate’ Pauline doctrine and adapt it to a traditional Jewish idea of the worth of marriage, the importance of hierarchy within the family, and tribal obligations to widows” (p. 235).</a:t>
            </a:r>
          </a:p>
        </p:txBody>
      </p:sp>
    </p:spTree>
    <p:extLst>
      <p:ext uri="{BB962C8B-B14F-4D97-AF65-F5344CB8AC3E}">
        <p14:creationId xmlns:p14="http://schemas.microsoft.com/office/powerpoint/2010/main" val="3524023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FF695-06F4-471E-B22F-D02392ACFEC6}"/>
              </a:ext>
            </a:extLst>
          </p:cNvPr>
          <p:cNvSpPr>
            <a:spLocks noGrp="1"/>
          </p:cNvSpPr>
          <p:nvPr>
            <p:ph type="title"/>
          </p:nvPr>
        </p:nvSpPr>
        <p:spPr/>
        <p:txBody>
          <a:bodyPr>
            <a:normAutofit/>
          </a:bodyPr>
          <a:lstStyle/>
          <a:p>
            <a:r>
              <a:rPr lang="en-US" sz="4400" dirty="0"/>
              <a:t>Interpreting the Text</a:t>
            </a:r>
          </a:p>
        </p:txBody>
      </p:sp>
      <p:sp>
        <p:nvSpPr>
          <p:cNvPr id="3" name="Content Placeholder 2">
            <a:extLst>
              <a:ext uri="{FF2B5EF4-FFF2-40B4-BE49-F238E27FC236}">
                <a16:creationId xmlns:a16="http://schemas.microsoft.com/office/drawing/2014/main" id="{B3BF4DE1-98DC-49A2-B45D-EFF95591AEEE}"/>
              </a:ext>
            </a:extLst>
          </p:cNvPr>
          <p:cNvSpPr>
            <a:spLocks noGrp="1"/>
          </p:cNvSpPr>
          <p:nvPr>
            <p:ph idx="1"/>
          </p:nvPr>
        </p:nvSpPr>
        <p:spPr/>
        <p:txBody>
          <a:bodyPr>
            <a:normAutofit/>
          </a:bodyPr>
          <a:lstStyle/>
          <a:p>
            <a:r>
              <a:rPr lang="en-US" sz="3200" dirty="0"/>
              <a:t>A </a:t>
            </a:r>
            <a:r>
              <a:rPr lang="en-US" sz="3200" dirty="0">
                <a:solidFill>
                  <a:srgbClr val="93ADFF"/>
                </a:solidFill>
              </a:rPr>
              <a:t>sign</a:t>
            </a:r>
            <a:r>
              <a:rPr lang="en-US" sz="3200" dirty="0"/>
              <a:t> is a symbol that conveys meaning indirectly.  One needs to interpret the sign to obtain meaning.</a:t>
            </a:r>
          </a:p>
          <a:p>
            <a:r>
              <a:rPr lang="en-US" sz="3200" dirty="0">
                <a:solidFill>
                  <a:schemeClr val="accent5">
                    <a:lumMod val="40000"/>
                    <a:lumOff val="60000"/>
                  </a:schemeClr>
                </a:solidFill>
              </a:rPr>
              <a:t>Selection </a:t>
            </a:r>
            <a:r>
              <a:rPr lang="en-US" sz="3200" dirty="0"/>
              <a:t>of the signs (words) can change meaning.</a:t>
            </a:r>
          </a:p>
          <a:p>
            <a:r>
              <a:rPr lang="en-US" sz="3200" dirty="0">
                <a:solidFill>
                  <a:srgbClr val="FFFFA3"/>
                </a:solidFill>
              </a:rPr>
              <a:t>Rearrangement</a:t>
            </a:r>
            <a:r>
              <a:rPr lang="en-US" sz="3200" dirty="0">
                <a:solidFill>
                  <a:schemeClr val="accent5">
                    <a:lumMod val="40000"/>
                    <a:lumOff val="60000"/>
                  </a:schemeClr>
                </a:solidFill>
              </a:rPr>
              <a:t> </a:t>
            </a:r>
            <a:r>
              <a:rPr lang="en-US" sz="3200" dirty="0"/>
              <a:t>of order can change meaning</a:t>
            </a:r>
            <a:r>
              <a:rPr lang="en-US" sz="3200" dirty="0">
                <a:solidFill>
                  <a:schemeClr val="accent5">
                    <a:lumMod val="40000"/>
                    <a:lumOff val="60000"/>
                  </a:schemeClr>
                </a:solidFill>
              </a:rPr>
              <a:t>.</a:t>
            </a:r>
          </a:p>
          <a:p>
            <a:r>
              <a:rPr lang="en-US" sz="3200" dirty="0"/>
              <a:t>Interpretation of </a:t>
            </a:r>
            <a:r>
              <a:rPr lang="en-US" sz="3200" dirty="0">
                <a:solidFill>
                  <a:srgbClr val="7DFF7D"/>
                </a:solidFill>
              </a:rPr>
              <a:t>intention</a:t>
            </a:r>
            <a:r>
              <a:rPr lang="en-US" sz="3200" dirty="0"/>
              <a:t> can change meaning.</a:t>
            </a:r>
          </a:p>
          <a:p>
            <a:r>
              <a:rPr lang="en-US" sz="3200" dirty="0"/>
              <a:t>Interpretation of literary and/or historical </a:t>
            </a:r>
            <a:r>
              <a:rPr lang="en-US" sz="3200" dirty="0">
                <a:solidFill>
                  <a:srgbClr val="93ADFF"/>
                </a:solidFill>
              </a:rPr>
              <a:t>context </a:t>
            </a:r>
            <a:r>
              <a:rPr lang="en-US" sz="3200" dirty="0"/>
              <a:t>can change meaning.</a:t>
            </a:r>
            <a:endParaRPr lang="en-US" sz="3200" dirty="0">
              <a:solidFill>
                <a:srgbClr val="93ADFF"/>
              </a:solidFill>
            </a:endParaRPr>
          </a:p>
          <a:p>
            <a:endParaRPr lang="en-US" sz="3200" dirty="0">
              <a:solidFill>
                <a:schemeClr val="accent5">
                  <a:lumMod val="40000"/>
                  <a:lumOff val="60000"/>
                </a:schemeClr>
              </a:solidFill>
            </a:endParaRPr>
          </a:p>
        </p:txBody>
      </p:sp>
    </p:spTree>
    <p:extLst>
      <p:ext uri="{BB962C8B-B14F-4D97-AF65-F5344CB8AC3E}">
        <p14:creationId xmlns:p14="http://schemas.microsoft.com/office/powerpoint/2010/main" val="634008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FDB85-CA68-420A-94EA-5345B82B9A9E}"/>
              </a:ext>
            </a:extLst>
          </p:cNvPr>
          <p:cNvSpPr>
            <a:spLocks noGrp="1"/>
          </p:cNvSpPr>
          <p:nvPr>
            <p:ph type="title"/>
          </p:nvPr>
        </p:nvSpPr>
        <p:spPr>
          <a:xfrm>
            <a:off x="1446212" y="274638"/>
            <a:ext cx="9220200" cy="1020762"/>
          </a:xfrm>
        </p:spPr>
        <p:txBody>
          <a:bodyPr>
            <a:normAutofit/>
          </a:bodyPr>
          <a:lstStyle/>
          <a:p>
            <a:r>
              <a:rPr lang="en-US" sz="4000" dirty="0"/>
              <a:t>William Barclay</a:t>
            </a:r>
          </a:p>
        </p:txBody>
      </p:sp>
      <p:sp>
        <p:nvSpPr>
          <p:cNvPr id="3" name="Content Placeholder 2">
            <a:extLst>
              <a:ext uri="{FF2B5EF4-FFF2-40B4-BE49-F238E27FC236}">
                <a16:creationId xmlns:a16="http://schemas.microsoft.com/office/drawing/2014/main" id="{067A1F03-D01C-4D8E-85CE-244C681E28FC}"/>
              </a:ext>
            </a:extLst>
          </p:cNvPr>
          <p:cNvSpPr>
            <a:spLocks noGrp="1"/>
          </p:cNvSpPr>
          <p:nvPr>
            <p:ph idx="1"/>
          </p:nvPr>
        </p:nvSpPr>
        <p:spPr>
          <a:xfrm>
            <a:off x="1446212" y="1905000"/>
            <a:ext cx="9296400" cy="4572000"/>
          </a:xfrm>
        </p:spPr>
        <p:txBody>
          <a:bodyPr>
            <a:normAutofit/>
          </a:bodyPr>
          <a:lstStyle/>
          <a:p>
            <a:r>
              <a:rPr lang="en-US" sz="3200" dirty="0"/>
              <a:t>In </a:t>
            </a:r>
            <a:r>
              <a:rPr lang="en-US" sz="3200" i="1" dirty="0"/>
              <a:t>The Letters to Timothy, Titus, and Philemon</a:t>
            </a:r>
            <a:r>
              <a:rPr lang="en-US" sz="3200" dirty="0"/>
              <a:t>, in his </a:t>
            </a:r>
            <a:r>
              <a:rPr lang="en-US" sz="3200" i="1" dirty="0"/>
              <a:t>New</a:t>
            </a:r>
            <a:r>
              <a:rPr lang="en-US" sz="3200" dirty="0"/>
              <a:t> Daily Study Bible, 3d ed. (Louisville, KY: Westminster John Knox Press, 2003), Barclay states that Paul was writing against both a Jewish and Greek background in which women were regarded as little more than slaves.  Women who spoke out in public were considered loose women (pp. 74-75).  “The early church did not lay down these regulations as in any sense permanent, but as being necessary in the situation in which it found itself” (p. 76).</a:t>
            </a:r>
          </a:p>
        </p:txBody>
      </p:sp>
    </p:spTree>
    <p:extLst>
      <p:ext uri="{BB962C8B-B14F-4D97-AF65-F5344CB8AC3E}">
        <p14:creationId xmlns:p14="http://schemas.microsoft.com/office/powerpoint/2010/main" val="131271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595CD-D429-43E0-91E5-6F24A56B5658}"/>
              </a:ext>
            </a:extLst>
          </p:cNvPr>
          <p:cNvSpPr>
            <a:spLocks noGrp="1"/>
          </p:cNvSpPr>
          <p:nvPr>
            <p:ph type="title"/>
          </p:nvPr>
        </p:nvSpPr>
        <p:spPr>
          <a:xfrm>
            <a:off x="1293812" y="274638"/>
            <a:ext cx="9677400" cy="1020762"/>
          </a:xfrm>
        </p:spPr>
        <p:txBody>
          <a:bodyPr>
            <a:noAutofit/>
          </a:bodyPr>
          <a:lstStyle/>
          <a:p>
            <a:r>
              <a:rPr lang="en-US" sz="4000" dirty="0"/>
              <a:t>Church of the Nazarene Textbook</a:t>
            </a:r>
          </a:p>
        </p:txBody>
      </p:sp>
      <p:sp>
        <p:nvSpPr>
          <p:cNvPr id="3" name="Content Placeholder 2">
            <a:extLst>
              <a:ext uri="{FF2B5EF4-FFF2-40B4-BE49-F238E27FC236}">
                <a16:creationId xmlns:a16="http://schemas.microsoft.com/office/drawing/2014/main" id="{CE1AA893-5D26-4AEC-BEB7-E83CCA34FE0E}"/>
              </a:ext>
            </a:extLst>
          </p:cNvPr>
          <p:cNvSpPr>
            <a:spLocks noGrp="1"/>
          </p:cNvSpPr>
          <p:nvPr>
            <p:ph idx="1"/>
          </p:nvPr>
        </p:nvSpPr>
        <p:spPr>
          <a:xfrm>
            <a:off x="1293812" y="1905000"/>
            <a:ext cx="9448800" cy="4648200"/>
          </a:xfrm>
        </p:spPr>
        <p:txBody>
          <a:bodyPr>
            <a:normAutofit lnSpcReduction="10000"/>
          </a:bodyPr>
          <a:lstStyle/>
          <a:p>
            <a:r>
              <a:rPr lang="en-US" sz="3200" dirty="0"/>
              <a:t>In a textbook entitled </a:t>
            </a:r>
            <a:r>
              <a:rPr lang="en-US" sz="3200" i="1" dirty="0"/>
              <a:t>Discovering the New Testament: Community and Faith</a:t>
            </a:r>
            <a:r>
              <a:rPr lang="en-US" sz="3200" dirty="0"/>
              <a:t>, edited by Alex </a:t>
            </a:r>
            <a:r>
              <a:rPr lang="en-US" sz="3200" dirty="0" err="1"/>
              <a:t>Varughese</a:t>
            </a:r>
            <a:r>
              <a:rPr lang="en-US" sz="3200" dirty="0"/>
              <a:t> (Kansas City: Beacon Hill Press, 2005), we are told that Paul is here at odds with himself and with the rest of Scripture.  “If we take these texts at face value, . . . we might be tempted to agree with those who deny women any place of ministry in the Christian church” (p. 286).  However, Gal 3:28 ”should be our primary hermeneutical guideline with which we understand his perspective on women in ministry” (ibid.).</a:t>
            </a:r>
          </a:p>
        </p:txBody>
      </p:sp>
    </p:spTree>
    <p:extLst>
      <p:ext uri="{BB962C8B-B14F-4D97-AF65-F5344CB8AC3E}">
        <p14:creationId xmlns:p14="http://schemas.microsoft.com/office/powerpoint/2010/main" val="2900527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71761-BCF4-4091-AE34-4658F7C9793A}"/>
              </a:ext>
            </a:extLst>
          </p:cNvPr>
          <p:cNvSpPr>
            <a:spLocks noGrp="1"/>
          </p:cNvSpPr>
          <p:nvPr>
            <p:ph type="title"/>
          </p:nvPr>
        </p:nvSpPr>
        <p:spPr/>
        <p:txBody>
          <a:bodyPr>
            <a:normAutofit/>
          </a:bodyPr>
          <a:lstStyle/>
          <a:p>
            <a:r>
              <a:rPr lang="en-US" sz="4000" dirty="0"/>
              <a:t>More typical interpretations</a:t>
            </a:r>
          </a:p>
        </p:txBody>
      </p:sp>
      <p:sp>
        <p:nvSpPr>
          <p:cNvPr id="3" name="Content Placeholder 2">
            <a:extLst>
              <a:ext uri="{FF2B5EF4-FFF2-40B4-BE49-F238E27FC236}">
                <a16:creationId xmlns:a16="http://schemas.microsoft.com/office/drawing/2014/main" id="{0562C500-24E0-4E91-BEE8-D77071C58A74}"/>
              </a:ext>
            </a:extLst>
          </p:cNvPr>
          <p:cNvSpPr>
            <a:spLocks noGrp="1"/>
          </p:cNvSpPr>
          <p:nvPr>
            <p:ph idx="1"/>
          </p:nvPr>
        </p:nvSpPr>
        <p:spPr>
          <a:xfrm>
            <a:off x="1522414" y="1905000"/>
            <a:ext cx="9296398" cy="4419600"/>
          </a:xfrm>
        </p:spPr>
        <p:txBody>
          <a:bodyPr>
            <a:normAutofit lnSpcReduction="10000"/>
          </a:bodyPr>
          <a:lstStyle/>
          <a:p>
            <a:r>
              <a:rPr lang="en-US" sz="3200" dirty="0"/>
              <a:t>The above interpretations are not representative of most commentaries, but do represent some of the recent attempts to explain away what seems to be self-evident in a natural reading of the text in its literary context.</a:t>
            </a:r>
          </a:p>
          <a:p>
            <a:r>
              <a:rPr lang="en-US" sz="3200" dirty="0"/>
              <a:t>A number of commentaries argue that Paul is talking about husbands and wives, not a church setting.</a:t>
            </a:r>
          </a:p>
          <a:p>
            <a:r>
              <a:rPr lang="en-US" sz="3200" dirty="0"/>
              <a:t>Most commentaries, however, across a fairly broad spectrum, provide a fairly traditional interpretation.</a:t>
            </a:r>
          </a:p>
          <a:p>
            <a:endParaRPr lang="en-US" sz="3200" dirty="0"/>
          </a:p>
        </p:txBody>
      </p:sp>
    </p:spTree>
    <p:extLst>
      <p:ext uri="{BB962C8B-B14F-4D97-AF65-F5344CB8AC3E}">
        <p14:creationId xmlns:p14="http://schemas.microsoft.com/office/powerpoint/2010/main" val="2239536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EEEDE-717B-40D9-BE68-005B7FEBDC1F}"/>
              </a:ext>
            </a:extLst>
          </p:cNvPr>
          <p:cNvSpPr>
            <a:spLocks noGrp="1"/>
          </p:cNvSpPr>
          <p:nvPr>
            <p:ph type="title"/>
          </p:nvPr>
        </p:nvSpPr>
        <p:spPr/>
        <p:txBody>
          <a:bodyPr>
            <a:normAutofit/>
          </a:bodyPr>
          <a:lstStyle/>
          <a:p>
            <a:r>
              <a:rPr lang="en-US" sz="4000" dirty="0"/>
              <a:t>William Hendriksen</a:t>
            </a:r>
          </a:p>
        </p:txBody>
      </p:sp>
      <p:sp>
        <p:nvSpPr>
          <p:cNvPr id="3" name="Content Placeholder 2">
            <a:extLst>
              <a:ext uri="{FF2B5EF4-FFF2-40B4-BE49-F238E27FC236}">
                <a16:creationId xmlns:a16="http://schemas.microsoft.com/office/drawing/2014/main" id="{10884AA3-DE88-41F1-AC7F-B8E3EF892911}"/>
              </a:ext>
            </a:extLst>
          </p:cNvPr>
          <p:cNvSpPr>
            <a:spLocks noGrp="1"/>
          </p:cNvSpPr>
          <p:nvPr>
            <p:ph idx="1"/>
          </p:nvPr>
        </p:nvSpPr>
        <p:spPr>
          <a:xfrm>
            <a:off x="1522414" y="1905000"/>
            <a:ext cx="9220198" cy="4572000"/>
          </a:xfrm>
        </p:spPr>
        <p:txBody>
          <a:bodyPr>
            <a:normAutofit/>
          </a:bodyPr>
          <a:lstStyle/>
          <a:p>
            <a:r>
              <a:rPr lang="en-US" sz="3200" dirty="0"/>
              <a:t>In his </a:t>
            </a:r>
            <a:r>
              <a:rPr lang="en-US" sz="3200" i="1" dirty="0"/>
              <a:t>Exposition of the Pastoral Epistles</a:t>
            </a:r>
            <a:r>
              <a:rPr lang="en-US" sz="3200" dirty="0"/>
              <a:t>, New Testament Commentary (Grand Rapids: Baker, 1965), Hendriksen argues that “these directives regarding the woman’s role in connection with public worship are based not on temporary or contemporary conditions or circumstances but on two facts that have meaning for all time, namely, the fact of </a:t>
            </a:r>
            <a:r>
              <a:rPr lang="en-US" sz="3200" i="1" dirty="0"/>
              <a:t>creation</a:t>
            </a:r>
            <a:r>
              <a:rPr lang="en-US" sz="3200" dirty="0"/>
              <a:t> and the fact of </a:t>
            </a:r>
            <a:r>
              <a:rPr lang="en-US" sz="3200" i="1" dirty="0"/>
              <a:t>the entrance of sin</a:t>
            </a:r>
            <a:r>
              <a:rPr lang="en-US" sz="3200" dirty="0"/>
              <a:t>” (p. 109).</a:t>
            </a:r>
          </a:p>
        </p:txBody>
      </p:sp>
    </p:spTree>
    <p:extLst>
      <p:ext uri="{BB962C8B-B14F-4D97-AF65-F5344CB8AC3E}">
        <p14:creationId xmlns:p14="http://schemas.microsoft.com/office/powerpoint/2010/main" val="4008082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8242F-AA23-4111-AC92-2A8955B7959F}"/>
              </a:ext>
            </a:extLst>
          </p:cNvPr>
          <p:cNvSpPr>
            <a:spLocks noGrp="1"/>
          </p:cNvSpPr>
          <p:nvPr>
            <p:ph type="title"/>
          </p:nvPr>
        </p:nvSpPr>
        <p:spPr>
          <a:xfrm>
            <a:off x="1217614" y="304800"/>
            <a:ext cx="9753600" cy="1020762"/>
          </a:xfrm>
        </p:spPr>
        <p:txBody>
          <a:bodyPr>
            <a:noAutofit/>
          </a:bodyPr>
          <a:lstStyle/>
          <a:p>
            <a:r>
              <a:rPr lang="en-US" sz="4000" dirty="0"/>
              <a:t>S. M. Baugh</a:t>
            </a:r>
          </a:p>
        </p:txBody>
      </p:sp>
      <p:sp>
        <p:nvSpPr>
          <p:cNvPr id="3" name="Content Placeholder 2">
            <a:extLst>
              <a:ext uri="{FF2B5EF4-FFF2-40B4-BE49-F238E27FC236}">
                <a16:creationId xmlns:a16="http://schemas.microsoft.com/office/drawing/2014/main" id="{3995B63D-1D87-47BF-95D9-A2488E1E5DE2}"/>
              </a:ext>
            </a:extLst>
          </p:cNvPr>
          <p:cNvSpPr>
            <a:spLocks noGrp="1"/>
          </p:cNvSpPr>
          <p:nvPr>
            <p:ph idx="1"/>
          </p:nvPr>
        </p:nvSpPr>
        <p:spPr>
          <a:xfrm>
            <a:off x="1293812" y="1905000"/>
            <a:ext cx="9601200" cy="4267200"/>
          </a:xfrm>
        </p:spPr>
        <p:txBody>
          <a:bodyPr>
            <a:normAutofit/>
          </a:bodyPr>
          <a:lstStyle/>
          <a:p>
            <a:r>
              <a:rPr lang="en-US" sz="3200" dirty="0"/>
              <a:t>In </a:t>
            </a:r>
            <a:r>
              <a:rPr lang="en-US" sz="3200" i="1" dirty="0"/>
              <a:t>1 &amp; 2 Timothy, Titus</a:t>
            </a:r>
            <a:r>
              <a:rPr lang="en-US" sz="3200" dirty="0"/>
              <a:t>, Zondervan Illustrated Bible Backgrounds Commentary, softcover ed. (Grand Rapids: Zondervan, 2002), Baugh insists, “Paul’s injunctions in 1 Timothy 1:11-12 require no special historical insights to understand” (p. 55).  He argues that “There are abundant indicators in the historical remains of ancient Ephesus that it cannot be characterized as a feminist culture” (ibid.).  He goes on to illustrate his point with facts from ancient Ephesus.</a:t>
            </a:r>
          </a:p>
        </p:txBody>
      </p:sp>
    </p:spTree>
    <p:extLst>
      <p:ext uri="{BB962C8B-B14F-4D97-AF65-F5344CB8AC3E}">
        <p14:creationId xmlns:p14="http://schemas.microsoft.com/office/powerpoint/2010/main" val="2698852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97B71-213A-44D1-9D92-47EC32FFB98E}"/>
              </a:ext>
            </a:extLst>
          </p:cNvPr>
          <p:cNvSpPr>
            <a:spLocks noGrp="1"/>
          </p:cNvSpPr>
          <p:nvPr>
            <p:ph type="title"/>
          </p:nvPr>
        </p:nvSpPr>
        <p:spPr>
          <a:xfrm>
            <a:off x="1370012" y="274638"/>
            <a:ext cx="9296400" cy="1020762"/>
          </a:xfrm>
        </p:spPr>
        <p:txBody>
          <a:bodyPr>
            <a:normAutofit/>
          </a:bodyPr>
          <a:lstStyle/>
          <a:p>
            <a:r>
              <a:rPr lang="en-US" sz="4000" dirty="0"/>
              <a:t>S. M. Baugh (cont.)</a:t>
            </a:r>
          </a:p>
        </p:txBody>
      </p:sp>
      <p:sp>
        <p:nvSpPr>
          <p:cNvPr id="3" name="Content Placeholder 2">
            <a:extLst>
              <a:ext uri="{FF2B5EF4-FFF2-40B4-BE49-F238E27FC236}">
                <a16:creationId xmlns:a16="http://schemas.microsoft.com/office/drawing/2014/main" id="{32FA1FD3-D131-4FCC-9F78-97874F6FD0AA}"/>
              </a:ext>
            </a:extLst>
          </p:cNvPr>
          <p:cNvSpPr>
            <a:spLocks noGrp="1"/>
          </p:cNvSpPr>
          <p:nvPr>
            <p:ph idx="1"/>
          </p:nvPr>
        </p:nvSpPr>
        <p:spPr>
          <a:xfrm>
            <a:off x="1370012" y="1905000"/>
            <a:ext cx="9410700" cy="4724400"/>
          </a:xfrm>
        </p:spPr>
        <p:txBody>
          <a:bodyPr>
            <a:normAutofit lnSpcReduction="10000"/>
          </a:bodyPr>
          <a:lstStyle/>
          <a:p>
            <a:r>
              <a:rPr lang="en-US" sz="3200" dirty="0"/>
              <a:t>Baugh concludes, “It has been asserted that Ephesus was such a haven for ancient feminism that Paul is only speaking about </a:t>
            </a:r>
            <a:r>
              <a:rPr lang="en-US" sz="3200" i="1" dirty="0"/>
              <a:t>Ephesian</a:t>
            </a:r>
            <a:r>
              <a:rPr lang="en-US" sz="3200" dirty="0"/>
              <a:t> women being in submission to male church officers here. However, this is not what he says </a:t>
            </a:r>
            <a:r>
              <a:rPr lang="en-US" sz="3200" i="1" dirty="0"/>
              <a:t>prima facie</a:t>
            </a:r>
            <a:r>
              <a:rPr lang="en-US" sz="3200" dirty="0"/>
              <a:t>. Paul’s statements in these verses were meant to be taken as parallel with those addressed to men ‘everywhere’ (2:8). . . . Paul roots his instructions on male-female relations in the church in 2:9-12 squarely in the creation order. This effectively shows that his instructions have direct cross-cultural application” (p. 56).</a:t>
            </a:r>
          </a:p>
        </p:txBody>
      </p:sp>
    </p:spTree>
    <p:extLst>
      <p:ext uri="{BB962C8B-B14F-4D97-AF65-F5344CB8AC3E}">
        <p14:creationId xmlns:p14="http://schemas.microsoft.com/office/powerpoint/2010/main" val="64023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BC384-B8A8-45A0-A0BE-2247D53D6C18}"/>
              </a:ext>
            </a:extLst>
          </p:cNvPr>
          <p:cNvSpPr>
            <a:spLocks noGrp="1"/>
          </p:cNvSpPr>
          <p:nvPr>
            <p:ph type="title"/>
          </p:nvPr>
        </p:nvSpPr>
        <p:spPr/>
        <p:txBody>
          <a:bodyPr>
            <a:normAutofit/>
          </a:bodyPr>
          <a:lstStyle/>
          <a:p>
            <a:r>
              <a:rPr lang="en-US" sz="4000" dirty="0"/>
              <a:t>Conclusion</a:t>
            </a:r>
          </a:p>
        </p:txBody>
      </p:sp>
      <p:sp>
        <p:nvSpPr>
          <p:cNvPr id="3" name="Content Placeholder 2">
            <a:extLst>
              <a:ext uri="{FF2B5EF4-FFF2-40B4-BE49-F238E27FC236}">
                <a16:creationId xmlns:a16="http://schemas.microsoft.com/office/drawing/2014/main" id="{29C4EC37-3BAD-42A6-A0BB-54CFE8C40ADA}"/>
              </a:ext>
            </a:extLst>
          </p:cNvPr>
          <p:cNvSpPr>
            <a:spLocks noGrp="1"/>
          </p:cNvSpPr>
          <p:nvPr>
            <p:ph idx="1"/>
          </p:nvPr>
        </p:nvSpPr>
        <p:spPr>
          <a:xfrm>
            <a:off x="1522414" y="1905000"/>
            <a:ext cx="9144000" cy="4572000"/>
          </a:xfrm>
        </p:spPr>
        <p:txBody>
          <a:bodyPr>
            <a:normAutofit/>
          </a:bodyPr>
          <a:lstStyle/>
          <a:p>
            <a:r>
              <a:rPr lang="en-US" sz="3200" dirty="0"/>
              <a:t>The historical-grammatical method is a sound method based on biblical principles, and it will yield a sound result, taking seriously everything found in the text but not making the interpretation of the text dependent on external factors only, especially if the text in no way alludes to such factors but offers its own internal explanations.</a:t>
            </a:r>
          </a:p>
          <a:p>
            <a:r>
              <a:rPr lang="en-US" sz="3200" dirty="0"/>
              <a:t>Be suspicious of interpretations that reject the plain statements of the text for external interpretations.</a:t>
            </a:r>
          </a:p>
        </p:txBody>
      </p:sp>
    </p:spTree>
    <p:extLst>
      <p:ext uri="{BB962C8B-B14F-4D97-AF65-F5344CB8AC3E}">
        <p14:creationId xmlns:p14="http://schemas.microsoft.com/office/powerpoint/2010/main" val="13473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D88D9-E303-4100-8292-90AF9744922D}"/>
              </a:ext>
            </a:extLst>
          </p:cNvPr>
          <p:cNvSpPr>
            <a:spLocks noGrp="1"/>
          </p:cNvSpPr>
          <p:nvPr>
            <p:ph type="title"/>
          </p:nvPr>
        </p:nvSpPr>
        <p:spPr>
          <a:xfrm>
            <a:off x="1370012" y="274638"/>
            <a:ext cx="9601200" cy="1020762"/>
          </a:xfrm>
        </p:spPr>
        <p:txBody>
          <a:bodyPr>
            <a:normAutofit/>
          </a:bodyPr>
          <a:lstStyle/>
          <a:p>
            <a:r>
              <a:rPr lang="en-US" sz="4400" dirty="0"/>
              <a:t>Fundamentals of Interpretation</a:t>
            </a:r>
          </a:p>
        </p:txBody>
      </p:sp>
      <p:sp>
        <p:nvSpPr>
          <p:cNvPr id="3" name="Content Placeholder 2">
            <a:extLst>
              <a:ext uri="{FF2B5EF4-FFF2-40B4-BE49-F238E27FC236}">
                <a16:creationId xmlns:a16="http://schemas.microsoft.com/office/drawing/2014/main" id="{A4495410-BF05-44C0-B644-A9FED2C55E6A}"/>
              </a:ext>
            </a:extLst>
          </p:cNvPr>
          <p:cNvSpPr>
            <a:spLocks noGrp="1"/>
          </p:cNvSpPr>
          <p:nvPr>
            <p:ph idx="1"/>
          </p:nvPr>
        </p:nvSpPr>
        <p:spPr/>
        <p:txBody>
          <a:bodyPr>
            <a:normAutofit fontScale="92500" lnSpcReduction="10000"/>
          </a:bodyPr>
          <a:lstStyle/>
          <a:p>
            <a:r>
              <a:rPr lang="en-US" sz="3200" dirty="0"/>
              <a:t>Every translation is an interpretation.</a:t>
            </a:r>
          </a:p>
          <a:p>
            <a:r>
              <a:rPr lang="en-US" sz="3200" dirty="0"/>
              <a:t>Presuppositions and preunderstandings affect interpretation.  They need to be recognized and set aside, as far as possible.</a:t>
            </a:r>
          </a:p>
          <a:p>
            <a:r>
              <a:rPr lang="en-US" sz="3200" dirty="0"/>
              <a:t>Grammar, vocabulary, and syntax of the original text is important for careful exegesis of a text.</a:t>
            </a:r>
          </a:p>
          <a:p>
            <a:r>
              <a:rPr lang="en-US" sz="3200" dirty="0"/>
              <a:t>Context is very important to meaning, including historical and canonical context, but  the immediate literary context is the final determiner of meaning.</a:t>
            </a:r>
          </a:p>
        </p:txBody>
      </p:sp>
    </p:spTree>
    <p:extLst>
      <p:ext uri="{BB962C8B-B14F-4D97-AF65-F5344CB8AC3E}">
        <p14:creationId xmlns:p14="http://schemas.microsoft.com/office/powerpoint/2010/main" val="146891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6EECB-F600-4234-8A65-31C3126CA36D}"/>
              </a:ext>
            </a:extLst>
          </p:cNvPr>
          <p:cNvSpPr>
            <a:spLocks noGrp="1"/>
          </p:cNvSpPr>
          <p:nvPr>
            <p:ph type="title"/>
          </p:nvPr>
        </p:nvSpPr>
        <p:spPr>
          <a:xfrm>
            <a:off x="1408114" y="274638"/>
            <a:ext cx="9258298" cy="1020762"/>
          </a:xfrm>
        </p:spPr>
        <p:txBody>
          <a:bodyPr>
            <a:normAutofit/>
          </a:bodyPr>
          <a:lstStyle/>
          <a:p>
            <a:r>
              <a:rPr lang="en-US" sz="4400" dirty="0"/>
              <a:t>A Postmodern Presupposition</a:t>
            </a:r>
          </a:p>
        </p:txBody>
      </p:sp>
      <p:sp>
        <p:nvSpPr>
          <p:cNvPr id="3" name="Content Placeholder 2">
            <a:extLst>
              <a:ext uri="{FF2B5EF4-FFF2-40B4-BE49-F238E27FC236}">
                <a16:creationId xmlns:a16="http://schemas.microsoft.com/office/drawing/2014/main" id="{2BC4A4B4-D61C-4A6B-A898-A2ACC92B3C17}"/>
              </a:ext>
            </a:extLst>
          </p:cNvPr>
          <p:cNvSpPr>
            <a:spLocks noGrp="1"/>
          </p:cNvSpPr>
          <p:nvPr>
            <p:ph idx="1"/>
          </p:nvPr>
        </p:nvSpPr>
        <p:spPr>
          <a:xfrm>
            <a:off x="1408114" y="1905000"/>
            <a:ext cx="9372598" cy="4572000"/>
          </a:xfrm>
        </p:spPr>
        <p:txBody>
          <a:bodyPr>
            <a:normAutofit lnSpcReduction="10000"/>
          </a:bodyPr>
          <a:lstStyle/>
          <a:p>
            <a:pPr marL="0" indent="0">
              <a:buNone/>
            </a:pPr>
            <a:r>
              <a:rPr lang="en-US" sz="3200" dirty="0"/>
              <a:t>“There is no ontology of scripture.  The concept has no metaphysical, nor logical, referent; there is nothing that scripture finally ‘is.’ . . . [A]t issue is not the texts of scripture that are to be understood and about which a theory is to be sought, but the dynamic of human involvement with them. . . . Scripture has been . . . a human activity: it has been also a human propensity, a potentiality.”</a:t>
            </a:r>
          </a:p>
          <a:p>
            <a:pPr marL="0" indent="0">
              <a:buNone/>
            </a:pPr>
            <a:r>
              <a:rPr lang="en-US" sz="2800" dirty="0"/>
              <a:t>William Cantrell Smith, </a:t>
            </a:r>
            <a:r>
              <a:rPr lang="en-US" sz="2800" i="1" dirty="0"/>
              <a:t>What Is Scripture? A Comparative Approach</a:t>
            </a:r>
            <a:r>
              <a:rPr lang="en-US" sz="2800" dirty="0"/>
              <a:t> (Minneapolis: Augsburg Books, 2000).</a:t>
            </a:r>
          </a:p>
        </p:txBody>
      </p:sp>
    </p:spTree>
    <p:extLst>
      <p:ext uri="{BB962C8B-B14F-4D97-AF65-F5344CB8AC3E}">
        <p14:creationId xmlns:p14="http://schemas.microsoft.com/office/powerpoint/2010/main" val="1583744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85A6C-6A57-4C6E-8377-94153AA98FB3}"/>
              </a:ext>
            </a:extLst>
          </p:cNvPr>
          <p:cNvSpPr>
            <a:spLocks noGrp="1"/>
          </p:cNvSpPr>
          <p:nvPr>
            <p:ph type="title"/>
          </p:nvPr>
        </p:nvSpPr>
        <p:spPr>
          <a:xfrm>
            <a:off x="1370012" y="274638"/>
            <a:ext cx="9296400" cy="1020762"/>
          </a:xfrm>
        </p:spPr>
        <p:txBody>
          <a:bodyPr>
            <a:normAutofit/>
          </a:bodyPr>
          <a:lstStyle/>
          <a:p>
            <a:r>
              <a:rPr lang="en-US" sz="4400" dirty="0"/>
              <a:t>What Is the Bible?</a:t>
            </a:r>
          </a:p>
        </p:txBody>
      </p:sp>
      <p:sp>
        <p:nvSpPr>
          <p:cNvPr id="3" name="Content Placeholder 2">
            <a:extLst>
              <a:ext uri="{FF2B5EF4-FFF2-40B4-BE49-F238E27FC236}">
                <a16:creationId xmlns:a16="http://schemas.microsoft.com/office/drawing/2014/main" id="{A3E4331F-E22B-4174-8BB3-99BB85CAED0C}"/>
              </a:ext>
            </a:extLst>
          </p:cNvPr>
          <p:cNvSpPr>
            <a:spLocks noGrp="1"/>
          </p:cNvSpPr>
          <p:nvPr>
            <p:ph idx="1"/>
          </p:nvPr>
        </p:nvSpPr>
        <p:spPr>
          <a:xfrm>
            <a:off x="1370012" y="1905000"/>
            <a:ext cx="9829800" cy="4648200"/>
          </a:xfrm>
        </p:spPr>
        <p:txBody>
          <a:bodyPr>
            <a:noAutofit/>
          </a:bodyPr>
          <a:lstStyle/>
          <a:p>
            <a:r>
              <a:rPr lang="en-US" sz="3200" dirty="0"/>
              <a:t>Does it have no ontology at all?</a:t>
            </a:r>
          </a:p>
          <a:p>
            <a:r>
              <a:rPr lang="en-US" sz="3200" dirty="0"/>
              <a:t>Is it an extension of the history and culture of the times?</a:t>
            </a:r>
          </a:p>
          <a:p>
            <a:r>
              <a:rPr lang="en-US" sz="3200" dirty="0"/>
              <a:t>Is it an extension of a human author or authors?</a:t>
            </a:r>
          </a:p>
          <a:p>
            <a:r>
              <a:rPr lang="en-US" sz="3200" dirty="0"/>
              <a:t>Is it an extension of any reader?</a:t>
            </a:r>
          </a:p>
          <a:p>
            <a:r>
              <a:rPr lang="en-US" sz="3200" dirty="0"/>
              <a:t>Is it an extension of the believer?</a:t>
            </a:r>
          </a:p>
          <a:p>
            <a:r>
              <a:rPr lang="en-US" sz="3200" dirty="0"/>
              <a:t>Is it an extension of the church?</a:t>
            </a:r>
          </a:p>
          <a:p>
            <a:r>
              <a:rPr lang="en-US" sz="3200" dirty="0"/>
              <a:t>Is it an extension of the Divine Author?</a:t>
            </a:r>
          </a:p>
        </p:txBody>
      </p:sp>
    </p:spTree>
    <p:extLst>
      <p:ext uri="{BB962C8B-B14F-4D97-AF65-F5344CB8AC3E}">
        <p14:creationId xmlns:p14="http://schemas.microsoft.com/office/powerpoint/2010/main" val="214087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folHlink"/>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24362-A61F-42D7-BCB8-D6CB348F46DB}"/>
              </a:ext>
            </a:extLst>
          </p:cNvPr>
          <p:cNvSpPr>
            <a:spLocks noGrp="1"/>
          </p:cNvSpPr>
          <p:nvPr>
            <p:ph type="title"/>
          </p:nvPr>
        </p:nvSpPr>
        <p:spPr>
          <a:xfrm>
            <a:off x="1217612" y="274638"/>
            <a:ext cx="9906000" cy="1020762"/>
          </a:xfrm>
        </p:spPr>
        <p:txBody>
          <a:bodyPr>
            <a:noAutofit/>
          </a:bodyPr>
          <a:lstStyle/>
          <a:p>
            <a:r>
              <a:rPr lang="en-US" sz="4000" dirty="0"/>
              <a:t>Medieval Interpretation</a:t>
            </a:r>
          </a:p>
        </p:txBody>
      </p:sp>
      <p:sp>
        <p:nvSpPr>
          <p:cNvPr id="3" name="Content Placeholder 2">
            <a:extLst>
              <a:ext uri="{FF2B5EF4-FFF2-40B4-BE49-F238E27FC236}">
                <a16:creationId xmlns:a16="http://schemas.microsoft.com/office/drawing/2014/main" id="{862FB038-97EC-4E4B-A5C0-2E5BAB6B1C62}"/>
              </a:ext>
            </a:extLst>
          </p:cNvPr>
          <p:cNvSpPr>
            <a:spLocks noGrp="1"/>
          </p:cNvSpPr>
          <p:nvPr>
            <p:ph idx="1"/>
          </p:nvPr>
        </p:nvSpPr>
        <p:spPr>
          <a:xfrm>
            <a:off x="1141412" y="1905000"/>
            <a:ext cx="9906000" cy="4267200"/>
          </a:xfrm>
        </p:spPr>
        <p:txBody>
          <a:bodyPr>
            <a:noAutofit/>
          </a:bodyPr>
          <a:lstStyle/>
          <a:p>
            <a:r>
              <a:rPr lang="en-US" sz="2800" dirty="0"/>
              <a:t>The allegorical method was widely practiced in the Medieval period.  It interpreted the details of the text as representing abstract entities, ideas, virtues, vices, or philosophical teachings.</a:t>
            </a:r>
          </a:p>
          <a:p>
            <a:r>
              <a:rPr lang="en-US" sz="2800" dirty="0"/>
              <a:t>Neoplatonic dualism taught that spiritual realities were more important than the things that symbolized those realities.</a:t>
            </a:r>
          </a:p>
          <a:p>
            <a:r>
              <a:rPr lang="en-US" sz="2800" dirty="0"/>
              <a:t>The Bible was considered to be an extension of the Church.     The Church taught what Scripture meant, and the reader was expected to “find” (impose) that meaning in the text (eisegesis).</a:t>
            </a:r>
          </a:p>
        </p:txBody>
      </p:sp>
    </p:spTree>
    <p:extLst>
      <p:ext uri="{BB962C8B-B14F-4D97-AF65-F5344CB8AC3E}">
        <p14:creationId xmlns:p14="http://schemas.microsoft.com/office/powerpoint/2010/main" val="759005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C4A8E-F8F9-420C-B8B4-F2C552679A93}"/>
              </a:ext>
            </a:extLst>
          </p:cNvPr>
          <p:cNvSpPr>
            <a:spLocks noGrp="1"/>
          </p:cNvSpPr>
          <p:nvPr>
            <p:ph type="title"/>
          </p:nvPr>
        </p:nvSpPr>
        <p:spPr>
          <a:xfrm>
            <a:off x="1217612" y="274638"/>
            <a:ext cx="9829800" cy="1020762"/>
          </a:xfrm>
        </p:spPr>
        <p:txBody>
          <a:bodyPr>
            <a:noAutofit/>
          </a:bodyPr>
          <a:lstStyle/>
          <a:p>
            <a:r>
              <a:rPr lang="en-US" sz="4000" dirty="0"/>
              <a:t>Example of Medieval </a:t>
            </a:r>
            <a:r>
              <a:rPr lang="en-US" sz="4000" dirty="0" err="1"/>
              <a:t>Allegorization</a:t>
            </a:r>
            <a:endParaRPr lang="en-US" sz="4000" dirty="0"/>
          </a:p>
        </p:txBody>
      </p:sp>
      <p:sp>
        <p:nvSpPr>
          <p:cNvPr id="3" name="Content Placeholder 2">
            <a:extLst>
              <a:ext uri="{FF2B5EF4-FFF2-40B4-BE49-F238E27FC236}">
                <a16:creationId xmlns:a16="http://schemas.microsoft.com/office/drawing/2014/main" id="{1BD0DC91-A0FF-4E1C-9F37-08D68621E0F6}"/>
              </a:ext>
            </a:extLst>
          </p:cNvPr>
          <p:cNvSpPr>
            <a:spLocks noGrp="1"/>
          </p:cNvSpPr>
          <p:nvPr>
            <p:ph idx="1"/>
          </p:nvPr>
        </p:nvSpPr>
        <p:spPr>
          <a:xfrm>
            <a:off x="1217612" y="1905000"/>
            <a:ext cx="9448800" cy="4267200"/>
          </a:xfrm>
        </p:spPr>
        <p:txBody>
          <a:bodyPr>
            <a:normAutofit/>
          </a:bodyPr>
          <a:lstStyle/>
          <a:p>
            <a:pPr marL="0" indent="0">
              <a:buNone/>
            </a:pPr>
            <a:r>
              <a:rPr lang="en-US" sz="2800" dirty="0"/>
              <a:t>“[But] that one desired by all the nations, nonetheless, loved the Church, who was bathing on the rooftop, that is, cleansing herself from the filth of the world and rising above and trampling upon its house of clay by spiritual contemplation. And, after having come to know her through his first encounter with her, he afterward completely removed the devil from her, killed him, and united her to himself in perpetual marriage.  Let us hate the sin but not destroy the prophecy.”</a:t>
            </a:r>
          </a:p>
          <a:p>
            <a:pPr marL="0" indent="0">
              <a:buNone/>
            </a:pPr>
            <a:r>
              <a:rPr lang="en-US" sz="2800" dirty="0"/>
              <a:t>Augustine </a:t>
            </a:r>
            <a:r>
              <a:rPr lang="en-US" sz="2800" i="1" dirty="0"/>
              <a:t>Faust</a:t>
            </a:r>
            <a:r>
              <a:rPr lang="en-US" sz="2800" dirty="0"/>
              <a:t>. 22.87  (on David and Bathsheba in 2 Sam 12)</a:t>
            </a:r>
          </a:p>
        </p:txBody>
      </p:sp>
    </p:spTree>
    <p:extLst>
      <p:ext uri="{BB962C8B-B14F-4D97-AF65-F5344CB8AC3E}">
        <p14:creationId xmlns:p14="http://schemas.microsoft.com/office/powerpoint/2010/main" val="300850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7680</TotalTime>
  <Words>4374</Words>
  <Application>Microsoft Office PowerPoint</Application>
  <PresentationFormat>Custom</PresentationFormat>
  <Paragraphs>161</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Consolas</vt:lpstr>
      <vt:lpstr>Corbel</vt:lpstr>
      <vt:lpstr>Wingdings</vt:lpstr>
      <vt:lpstr>Chalkboard 16x9</vt:lpstr>
      <vt:lpstr>Applying Hermeneutical Methods</vt:lpstr>
      <vt:lpstr>Comparative Hermeneutics</vt:lpstr>
      <vt:lpstr>What Is A Text?</vt:lpstr>
      <vt:lpstr>Interpreting the Text</vt:lpstr>
      <vt:lpstr>Fundamentals of Interpretation</vt:lpstr>
      <vt:lpstr>A Postmodern Presupposition</vt:lpstr>
      <vt:lpstr>What Is the Bible?</vt:lpstr>
      <vt:lpstr>Medieval Interpretation</vt:lpstr>
      <vt:lpstr>Example of Medieval Allegorization</vt:lpstr>
      <vt:lpstr>Psalm 23 in Medieval Interpretation</vt:lpstr>
      <vt:lpstr>Reformation Interpretation</vt:lpstr>
      <vt:lpstr>Enlightenment Principles</vt:lpstr>
      <vt:lpstr>Enlightenment Interpretation</vt:lpstr>
      <vt:lpstr>Modern Scientific Interpretation</vt:lpstr>
      <vt:lpstr>Psalm 23 in Modern Interpretation</vt:lpstr>
      <vt:lpstr>Psalm 23 and Source Criticism</vt:lpstr>
      <vt:lpstr>Postmodern Interpretation</vt:lpstr>
      <vt:lpstr>Postmodern Deconstructionism</vt:lpstr>
      <vt:lpstr>Psalm 23 in Deconstructionism</vt:lpstr>
      <vt:lpstr>Gender Criticism</vt:lpstr>
      <vt:lpstr>Psalm 23 and Gender Criticism</vt:lpstr>
      <vt:lpstr>Psalm 23 and Post-colonial Criticism</vt:lpstr>
      <vt:lpstr>Historical-Grammatical Interpretation</vt:lpstr>
      <vt:lpstr>Exegetical Steps for 1 Tim 2:11-14 </vt:lpstr>
      <vt:lpstr>Exegetical Steps for 1 Tim 2:11-14 (2)</vt:lpstr>
      <vt:lpstr>Exegetical Steps for 1 Tim 2:11-14 (3)</vt:lpstr>
      <vt:lpstr>Exegetical Steps for 1 Tim 2:11-14 (4) </vt:lpstr>
      <vt:lpstr>Exegetical Steps for 1 Tim 2:11-14 (5)</vt:lpstr>
      <vt:lpstr>Richard Clark Kroeger and Catherine Clark Kroeger</vt:lpstr>
      <vt:lpstr>Exegetical Steps for 1 Tim 2:11-14 (7)</vt:lpstr>
      <vt:lpstr>Exegetical Steps for 1 Tim 2:11-14 (8)</vt:lpstr>
      <vt:lpstr>Exegetical Steps for 1 Tim 2:11-14 (9)</vt:lpstr>
      <vt:lpstr>Exegetical Steps for 1 Tim 2:11-14 (10)</vt:lpstr>
      <vt:lpstr>Exegetical Steps for 1 Tim 2:11-14 (11)</vt:lpstr>
      <vt:lpstr>Exegetical Steps for 1 Tim 2:11-14 (12)</vt:lpstr>
      <vt:lpstr>Exegetical Steps for 1 Tim 2:11-14 (13)</vt:lpstr>
      <vt:lpstr>Sharon Hodgin Gritz</vt:lpstr>
      <vt:lpstr>Marina Warner</vt:lpstr>
      <vt:lpstr>Marina Warner (cont.)</vt:lpstr>
      <vt:lpstr>William Barclay</vt:lpstr>
      <vt:lpstr>Church of the Nazarene Textbook</vt:lpstr>
      <vt:lpstr>More typical interpretations</vt:lpstr>
      <vt:lpstr>William Hendriksen</vt:lpstr>
      <vt:lpstr>S. M. Baugh</vt:lpstr>
      <vt:lpstr>S. M. Baugh (cont.)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Hermeneutical Methods</dc:title>
  <dc:creator>Edwin Reynolds</dc:creator>
  <cp:lastModifiedBy>Edwin Reynolds</cp:lastModifiedBy>
  <cp:revision>95</cp:revision>
  <dcterms:created xsi:type="dcterms:W3CDTF">2017-09-21T13:43:50Z</dcterms:created>
  <dcterms:modified xsi:type="dcterms:W3CDTF">2017-10-26T22:04:18Z</dcterms:modified>
</cp:coreProperties>
</file>