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9"/>
  </p:notesMasterIdLst>
  <p:sldIdLst>
    <p:sldId id="256" r:id="rId2"/>
    <p:sldId id="257" r:id="rId3"/>
    <p:sldId id="264" r:id="rId4"/>
    <p:sldId id="261" r:id="rId5"/>
    <p:sldId id="297" r:id="rId6"/>
    <p:sldId id="258" r:id="rId7"/>
    <p:sldId id="263" r:id="rId8"/>
    <p:sldId id="298" r:id="rId9"/>
    <p:sldId id="260" r:id="rId10"/>
    <p:sldId id="262" r:id="rId11"/>
    <p:sldId id="265" r:id="rId12"/>
    <p:sldId id="266" r:id="rId13"/>
    <p:sldId id="267" r:id="rId14"/>
    <p:sldId id="269" r:id="rId15"/>
    <p:sldId id="268" r:id="rId16"/>
    <p:sldId id="270" r:id="rId17"/>
    <p:sldId id="271" r:id="rId18"/>
    <p:sldId id="285" r:id="rId19"/>
    <p:sldId id="272" r:id="rId20"/>
    <p:sldId id="273" r:id="rId21"/>
    <p:sldId id="274" r:id="rId22"/>
    <p:sldId id="275" r:id="rId23"/>
    <p:sldId id="276" r:id="rId24"/>
    <p:sldId id="284" r:id="rId25"/>
    <p:sldId id="277" r:id="rId26"/>
    <p:sldId id="278" r:id="rId27"/>
    <p:sldId id="279" r:id="rId28"/>
    <p:sldId id="283" r:id="rId29"/>
    <p:sldId id="280" r:id="rId30"/>
    <p:sldId id="287" r:id="rId31"/>
    <p:sldId id="281" r:id="rId32"/>
    <p:sldId id="282" r:id="rId33"/>
    <p:sldId id="286" r:id="rId34"/>
    <p:sldId id="288" r:id="rId35"/>
    <p:sldId id="289" r:id="rId36"/>
    <p:sldId id="290" r:id="rId37"/>
    <p:sldId id="291" r:id="rId38"/>
    <p:sldId id="292" r:id="rId39"/>
    <p:sldId id="293" r:id="rId40"/>
    <p:sldId id="296" r:id="rId41"/>
    <p:sldId id="303" r:id="rId42"/>
    <p:sldId id="299" r:id="rId43"/>
    <p:sldId id="300" r:id="rId44"/>
    <p:sldId id="301" r:id="rId45"/>
    <p:sldId id="302" r:id="rId46"/>
    <p:sldId id="294" r:id="rId47"/>
    <p:sldId id="295"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DFF96"/>
    <a:srgbClr val="E5FAD0"/>
    <a:srgbClr val="69FFFF"/>
    <a:srgbClr val="66FF66"/>
    <a:srgbClr val="DEF6C6"/>
    <a:srgbClr val="E5F8D2"/>
    <a:srgbClr val="3FFFFF"/>
    <a:srgbClr val="FBFE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63" autoAdjust="0"/>
    <p:restoredTop sz="94660"/>
  </p:normalViewPr>
  <p:slideViewPr>
    <p:cSldViewPr>
      <p:cViewPr varScale="1">
        <p:scale>
          <a:sx n="65" d="100"/>
          <a:sy n="65" d="100"/>
        </p:scale>
        <p:origin x="696" y="31"/>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5A7B4D-335E-4796-8133-72333ECA8916}" type="datetimeFigureOut">
              <a:rPr lang="en-US" smtClean="0"/>
              <a:t>10/28/2017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FC3BE7-E240-4375-B04B-EC8A6161827B}" type="slidenum">
              <a:rPr lang="en-US" smtClean="0"/>
              <a:t>‹#›</a:t>
            </a:fld>
            <a:endParaRPr lang="en-US"/>
          </a:p>
        </p:txBody>
      </p:sp>
    </p:spTree>
    <p:extLst>
      <p:ext uri="{BB962C8B-B14F-4D97-AF65-F5344CB8AC3E}">
        <p14:creationId xmlns:p14="http://schemas.microsoft.com/office/powerpoint/2010/main" val="22903008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FC3BE7-E240-4375-B04B-EC8A6161827B}" type="slidenum">
              <a:rPr lang="en-US" smtClean="0"/>
              <a:t>13</a:t>
            </a:fld>
            <a:endParaRPr lang="en-US"/>
          </a:p>
        </p:txBody>
      </p:sp>
    </p:spTree>
    <p:extLst>
      <p:ext uri="{BB962C8B-B14F-4D97-AF65-F5344CB8AC3E}">
        <p14:creationId xmlns:p14="http://schemas.microsoft.com/office/powerpoint/2010/main" val="113132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FC3BE7-E240-4375-B04B-EC8A6161827B}" type="slidenum">
              <a:rPr lang="en-US" smtClean="0"/>
              <a:t>36</a:t>
            </a:fld>
            <a:endParaRPr lang="en-US"/>
          </a:p>
        </p:txBody>
      </p:sp>
    </p:spTree>
    <p:extLst>
      <p:ext uri="{BB962C8B-B14F-4D97-AF65-F5344CB8AC3E}">
        <p14:creationId xmlns:p14="http://schemas.microsoft.com/office/powerpoint/2010/main" val="2408302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FFA43140-C1DB-4A68-8754-77E4D757993D}" type="datetimeFigureOut">
              <a:rPr lang="en-US" smtClean="0"/>
              <a:t>10/28/2017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A5F81464-2DBB-40E4-A018-C3FA659304C6}"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FA43140-C1DB-4A68-8754-77E4D757993D}" type="datetimeFigureOut">
              <a:rPr lang="en-US" smtClean="0"/>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81464-2DBB-40E4-A018-C3FA659304C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FA43140-C1DB-4A68-8754-77E4D757993D}" type="datetimeFigureOut">
              <a:rPr lang="en-US" smtClean="0"/>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81464-2DBB-40E4-A018-C3FA659304C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FA43140-C1DB-4A68-8754-77E4D757993D}" type="datetimeFigureOut">
              <a:rPr lang="en-US" smtClean="0"/>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81464-2DBB-40E4-A018-C3FA659304C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FA43140-C1DB-4A68-8754-77E4D757993D}" type="datetimeFigureOut">
              <a:rPr lang="en-US" smtClean="0"/>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A5F81464-2DBB-40E4-A018-C3FA659304C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FA43140-C1DB-4A68-8754-77E4D757993D}" type="datetimeFigureOut">
              <a:rPr lang="en-US" smtClean="0"/>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F81464-2DBB-40E4-A018-C3FA659304C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FA43140-C1DB-4A68-8754-77E4D757993D}" type="datetimeFigureOut">
              <a:rPr lang="en-US" smtClean="0"/>
              <a:t>10/28/2017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F81464-2DBB-40E4-A018-C3FA659304C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FA43140-C1DB-4A68-8754-77E4D757993D}" type="datetimeFigureOut">
              <a:rPr lang="en-US" smtClean="0"/>
              <a:t>10/28/2017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F81464-2DBB-40E4-A018-C3FA659304C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A43140-C1DB-4A68-8754-77E4D757993D}" type="datetimeFigureOut">
              <a:rPr lang="en-US" smtClean="0"/>
              <a:t>10/28/2017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F81464-2DBB-40E4-A018-C3FA659304C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FA43140-C1DB-4A68-8754-77E4D757993D}" type="datetimeFigureOut">
              <a:rPr lang="en-US" smtClean="0"/>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F81464-2DBB-40E4-A018-C3FA659304C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FFA43140-C1DB-4A68-8754-77E4D757993D}" type="datetimeFigureOut">
              <a:rPr lang="en-US" smtClean="0"/>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F81464-2DBB-40E4-A018-C3FA659304C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FFA43140-C1DB-4A68-8754-77E4D757993D}" type="datetimeFigureOut">
              <a:rPr lang="en-US" smtClean="0"/>
              <a:t>10/28/2017</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A5F81464-2DBB-40E4-A018-C3FA659304C6}"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6000" b="1" dirty="0">
                <a:solidFill>
                  <a:srgbClr val="7DFF96"/>
                </a:solidFill>
                <a:latin typeface="Accent SF" pitchFamily="2" charset="0"/>
              </a:rPr>
              <a:t>Strange Fire on</a:t>
            </a:r>
            <a:br>
              <a:rPr lang="en-US" sz="6000" b="1" dirty="0">
                <a:solidFill>
                  <a:srgbClr val="7DFF96"/>
                </a:solidFill>
                <a:latin typeface="Accent SF" pitchFamily="2" charset="0"/>
              </a:rPr>
            </a:br>
            <a:r>
              <a:rPr lang="en-US" sz="6000" b="1" dirty="0">
                <a:solidFill>
                  <a:srgbClr val="7DFF96"/>
                </a:solidFill>
                <a:latin typeface="Accent SF" pitchFamily="2" charset="0"/>
              </a:rPr>
              <a:t>God’s Altar</a:t>
            </a:r>
          </a:p>
        </p:txBody>
      </p:sp>
      <p:sp>
        <p:nvSpPr>
          <p:cNvPr id="3" name="Subtitle 2"/>
          <p:cNvSpPr>
            <a:spLocks noGrp="1"/>
          </p:cNvSpPr>
          <p:nvPr>
            <p:ph type="subTitle" idx="1"/>
          </p:nvPr>
        </p:nvSpPr>
        <p:spPr>
          <a:xfrm>
            <a:off x="1371600" y="3657600"/>
            <a:ext cx="6400800" cy="2286000"/>
          </a:xfrm>
        </p:spPr>
        <p:txBody>
          <a:bodyPr>
            <a:normAutofit lnSpcReduction="10000"/>
          </a:bodyPr>
          <a:lstStyle/>
          <a:p>
            <a:r>
              <a:rPr lang="en-US" sz="3600" dirty="0">
                <a:latin typeface="Adamsky SF" pitchFamily="2" charset="0"/>
              </a:rPr>
              <a:t>Unbiblical Hermeneutics</a:t>
            </a:r>
          </a:p>
          <a:p>
            <a:r>
              <a:rPr lang="en-US" sz="3600" dirty="0">
                <a:latin typeface="Adamsky SF" pitchFamily="2" charset="0"/>
              </a:rPr>
              <a:t>Applied to God’s Word</a:t>
            </a:r>
          </a:p>
          <a:p>
            <a:r>
              <a:rPr lang="en-US" sz="3000" dirty="0">
                <a:solidFill>
                  <a:srgbClr val="3FFFFF"/>
                </a:solidFill>
                <a:latin typeface="Berlin Sans FB" pitchFamily="34" charset="0"/>
              </a:rPr>
              <a:t> </a:t>
            </a:r>
          </a:p>
          <a:p>
            <a:r>
              <a:rPr lang="en-US" sz="3000" dirty="0">
                <a:solidFill>
                  <a:srgbClr val="3FFFFF"/>
                </a:solidFill>
                <a:latin typeface="Berlin Sans FB" pitchFamily="34" charset="0"/>
              </a:rPr>
              <a:t>Edwin Reynolds, Ph.D.</a:t>
            </a:r>
          </a:p>
        </p:txBody>
      </p:sp>
    </p:spTree>
    <p:extLst>
      <p:ext uri="{BB962C8B-B14F-4D97-AF65-F5344CB8AC3E}">
        <p14:creationId xmlns:p14="http://schemas.microsoft.com/office/powerpoint/2010/main" val="292751964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r>
              <a:rPr lang="en-US" sz="4400" dirty="0">
                <a:solidFill>
                  <a:schemeClr val="accent1">
                    <a:lumMod val="20000"/>
                    <a:lumOff val="80000"/>
                  </a:schemeClr>
                </a:solidFill>
              </a:rPr>
              <a:t>2 Timothy 2:15 NASB</a:t>
            </a:r>
          </a:p>
        </p:txBody>
      </p:sp>
      <p:sp>
        <p:nvSpPr>
          <p:cNvPr id="3" name="Content Placeholder 2"/>
          <p:cNvSpPr>
            <a:spLocks noGrp="1"/>
          </p:cNvSpPr>
          <p:nvPr>
            <p:ph idx="1"/>
          </p:nvPr>
        </p:nvSpPr>
        <p:spPr>
          <a:xfrm>
            <a:off x="457200" y="1752600"/>
            <a:ext cx="8229600" cy="4556760"/>
          </a:xfrm>
        </p:spPr>
        <p:txBody>
          <a:bodyPr>
            <a:normAutofit/>
          </a:bodyPr>
          <a:lstStyle/>
          <a:p>
            <a:pPr marL="137160" indent="0">
              <a:buNone/>
            </a:pPr>
            <a:r>
              <a:rPr lang="en-US" sz="4000" dirty="0"/>
              <a:t>Be diligent to present yourself approved to God as a workman who does not need to be ashamed, </a:t>
            </a:r>
            <a:r>
              <a:rPr lang="en-US" sz="4000" dirty="0">
                <a:solidFill>
                  <a:schemeClr val="accent2">
                    <a:lumMod val="20000"/>
                    <a:lumOff val="80000"/>
                  </a:schemeClr>
                </a:solidFill>
              </a:rPr>
              <a:t>accurately handling the word of truth</a:t>
            </a:r>
            <a:r>
              <a:rPr lang="en-US" sz="4000" dirty="0"/>
              <a:t>.</a:t>
            </a:r>
          </a:p>
        </p:txBody>
      </p:sp>
    </p:spTree>
    <p:extLst>
      <p:ext uri="{BB962C8B-B14F-4D97-AF65-F5344CB8AC3E}">
        <p14:creationId xmlns:p14="http://schemas.microsoft.com/office/powerpoint/2010/main" val="300830483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3FFFFF"/>
                </a:solidFill>
              </a:rPr>
              <a:t>Hermeneutics</a:t>
            </a:r>
          </a:p>
        </p:txBody>
      </p:sp>
      <p:sp>
        <p:nvSpPr>
          <p:cNvPr id="3" name="Content Placeholder 2"/>
          <p:cNvSpPr>
            <a:spLocks noGrp="1"/>
          </p:cNvSpPr>
          <p:nvPr>
            <p:ph idx="1"/>
          </p:nvPr>
        </p:nvSpPr>
        <p:spPr>
          <a:xfrm>
            <a:off x="381000" y="1600200"/>
            <a:ext cx="8153400" cy="4709160"/>
          </a:xfrm>
        </p:spPr>
        <p:txBody>
          <a:bodyPr/>
          <a:lstStyle/>
          <a:p>
            <a:pPr>
              <a:buSzPct val="110000"/>
              <a:buFont typeface="Arial" pitchFamily="34" charset="0"/>
              <a:buChar char="•"/>
            </a:pPr>
            <a:r>
              <a:rPr lang="en-US" sz="3200" dirty="0"/>
              <a:t>Derived from the Greek word </a:t>
            </a:r>
            <a:r>
              <a:rPr lang="en-US" sz="3200" i="1" dirty="0" err="1"/>
              <a:t>hermeneuō</a:t>
            </a:r>
            <a:r>
              <a:rPr lang="en-US" sz="3200" dirty="0"/>
              <a:t>, which means “I explain, interpret, or translate,” hermeneutics is </a:t>
            </a:r>
            <a:r>
              <a:rPr lang="en-US" sz="3200" dirty="0">
                <a:solidFill>
                  <a:srgbClr val="3FFFFF"/>
                </a:solidFill>
              </a:rPr>
              <a:t>the science of interpretation</a:t>
            </a:r>
            <a:r>
              <a:rPr lang="en-US" sz="3200" dirty="0"/>
              <a:t>.</a:t>
            </a:r>
          </a:p>
          <a:p>
            <a:pPr>
              <a:buSzPct val="110000"/>
              <a:buFont typeface="Arial" pitchFamily="34" charset="0"/>
              <a:buChar char="•"/>
            </a:pPr>
            <a:endParaRPr lang="en-US" dirty="0"/>
          </a:p>
          <a:p>
            <a:pPr>
              <a:buSzPct val="110000"/>
              <a:buFont typeface="Arial" pitchFamily="34" charset="0"/>
              <a:buChar char="•"/>
            </a:pPr>
            <a:r>
              <a:rPr lang="en-US" sz="3200" dirty="0"/>
              <a:t>It is used to refer to both the </a:t>
            </a:r>
            <a:r>
              <a:rPr lang="en-US" sz="3200" dirty="0">
                <a:solidFill>
                  <a:srgbClr val="3FFFFF"/>
                </a:solidFill>
              </a:rPr>
              <a:t>principles</a:t>
            </a:r>
            <a:r>
              <a:rPr lang="en-US" sz="3200" dirty="0"/>
              <a:t> and </a:t>
            </a:r>
            <a:r>
              <a:rPr lang="en-US" sz="3200" dirty="0">
                <a:solidFill>
                  <a:srgbClr val="3FFFFF"/>
                </a:solidFill>
              </a:rPr>
              <a:t>practice</a:t>
            </a:r>
            <a:r>
              <a:rPr lang="en-US" sz="3200" dirty="0"/>
              <a:t> of interpretation.</a:t>
            </a:r>
          </a:p>
        </p:txBody>
      </p:sp>
    </p:spTree>
    <p:extLst>
      <p:ext uri="{BB962C8B-B14F-4D97-AF65-F5344CB8AC3E}">
        <p14:creationId xmlns:p14="http://schemas.microsoft.com/office/powerpoint/2010/main" val="3733777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a:solidFill>
                  <a:schemeClr val="accent2">
                    <a:lumMod val="20000"/>
                    <a:lumOff val="80000"/>
                  </a:schemeClr>
                </a:solidFill>
              </a:rPr>
              <a:t>Internal</a:t>
            </a:r>
            <a:r>
              <a:rPr lang="en-US" dirty="0">
                <a:solidFill>
                  <a:schemeClr val="accent1">
                    <a:lumMod val="20000"/>
                    <a:lumOff val="80000"/>
                  </a:schemeClr>
                </a:solidFill>
              </a:rPr>
              <a:t> vs. </a:t>
            </a:r>
            <a:r>
              <a:rPr lang="en-US" dirty="0">
                <a:solidFill>
                  <a:srgbClr val="66FF66"/>
                </a:solidFill>
              </a:rPr>
              <a:t>External</a:t>
            </a:r>
          </a:p>
        </p:txBody>
      </p:sp>
      <p:sp>
        <p:nvSpPr>
          <p:cNvPr id="3" name="Content Placeholder 2"/>
          <p:cNvSpPr>
            <a:spLocks noGrp="1"/>
          </p:cNvSpPr>
          <p:nvPr>
            <p:ph idx="1"/>
          </p:nvPr>
        </p:nvSpPr>
        <p:spPr>
          <a:xfrm>
            <a:off x="457200" y="1295400"/>
            <a:ext cx="8264769" cy="5334000"/>
          </a:xfrm>
        </p:spPr>
        <p:txBody>
          <a:bodyPr>
            <a:noAutofit/>
          </a:bodyPr>
          <a:lstStyle/>
          <a:p>
            <a:pPr>
              <a:buSzPct val="110000"/>
              <a:buFont typeface="Arial" pitchFamily="34" charset="0"/>
              <a:buChar char="•"/>
            </a:pPr>
            <a:r>
              <a:rPr lang="en-US" sz="3000" dirty="0">
                <a:solidFill>
                  <a:schemeClr val="accent2">
                    <a:lumMod val="20000"/>
                    <a:lumOff val="80000"/>
                  </a:schemeClr>
                </a:solidFill>
              </a:rPr>
              <a:t>Internal</a:t>
            </a:r>
            <a:r>
              <a:rPr lang="en-US" sz="3000" dirty="0"/>
              <a:t> principles are those derived from </a:t>
            </a:r>
            <a:r>
              <a:rPr lang="en-US" sz="3000" dirty="0">
                <a:solidFill>
                  <a:schemeClr val="accent2">
                    <a:lumMod val="20000"/>
                    <a:lumOff val="80000"/>
                  </a:schemeClr>
                </a:solidFill>
              </a:rPr>
              <a:t>within</a:t>
            </a:r>
            <a:r>
              <a:rPr lang="en-US" sz="3000" dirty="0"/>
              <a:t> the word of God.</a:t>
            </a:r>
          </a:p>
          <a:p>
            <a:pPr>
              <a:buSzPct val="110000"/>
              <a:buFont typeface="Arial" pitchFamily="34" charset="0"/>
              <a:buChar char="•"/>
            </a:pPr>
            <a:r>
              <a:rPr lang="en-US" sz="3000" dirty="0"/>
              <a:t>They are </a:t>
            </a:r>
            <a:r>
              <a:rPr lang="en-US" sz="3000" dirty="0">
                <a:solidFill>
                  <a:schemeClr val="accent2">
                    <a:lumMod val="20000"/>
                    <a:lumOff val="80000"/>
                  </a:schemeClr>
                </a:solidFill>
              </a:rPr>
              <a:t>holy fire</a:t>
            </a:r>
            <a:r>
              <a:rPr lang="en-US" sz="3000" dirty="0"/>
              <a:t>, from the Holy Spirit, and from them we can take away </a:t>
            </a:r>
            <a:r>
              <a:rPr lang="en-US" sz="3000" dirty="0">
                <a:solidFill>
                  <a:schemeClr val="accent2">
                    <a:lumMod val="20000"/>
                    <a:lumOff val="80000"/>
                  </a:schemeClr>
                </a:solidFill>
              </a:rPr>
              <a:t>holy principles </a:t>
            </a:r>
            <a:r>
              <a:rPr lang="en-US" sz="3000" dirty="0"/>
              <a:t>for practice.</a:t>
            </a:r>
          </a:p>
          <a:p>
            <a:pPr>
              <a:buSzPct val="110000"/>
              <a:buFont typeface="Arial" pitchFamily="34" charset="0"/>
              <a:buChar char="•"/>
            </a:pPr>
            <a:endParaRPr lang="en-US" sz="800" dirty="0"/>
          </a:p>
          <a:p>
            <a:pPr>
              <a:buSzPct val="110000"/>
              <a:buFont typeface="Arial" pitchFamily="34" charset="0"/>
              <a:buChar char="•"/>
            </a:pPr>
            <a:r>
              <a:rPr lang="en-US" sz="3000" dirty="0">
                <a:solidFill>
                  <a:srgbClr val="66FF66"/>
                </a:solidFill>
              </a:rPr>
              <a:t>External</a:t>
            </a:r>
            <a:r>
              <a:rPr lang="en-US" sz="3000" dirty="0"/>
              <a:t> principles are those derived from </a:t>
            </a:r>
            <a:r>
              <a:rPr lang="en-US" sz="3000" dirty="0">
                <a:solidFill>
                  <a:srgbClr val="66FF66"/>
                </a:solidFill>
              </a:rPr>
              <a:t>outside</a:t>
            </a:r>
            <a:r>
              <a:rPr lang="en-US" sz="3000" dirty="0"/>
              <a:t> the word of God.</a:t>
            </a:r>
          </a:p>
          <a:p>
            <a:pPr>
              <a:buSzPct val="110000"/>
              <a:buFont typeface="Arial" pitchFamily="34" charset="0"/>
              <a:buChar char="•"/>
            </a:pPr>
            <a:r>
              <a:rPr lang="en-US" sz="3000" dirty="0"/>
              <a:t>They are </a:t>
            </a:r>
            <a:r>
              <a:rPr lang="en-US" sz="3000" dirty="0">
                <a:solidFill>
                  <a:srgbClr val="66FF66"/>
                </a:solidFill>
              </a:rPr>
              <a:t>strange fire</a:t>
            </a:r>
            <a:r>
              <a:rPr lang="en-US" sz="3000" dirty="0"/>
              <a:t>, not from God but from another spirit; from them we can take away only </a:t>
            </a:r>
            <a:r>
              <a:rPr lang="en-US" sz="3000" dirty="0">
                <a:solidFill>
                  <a:srgbClr val="66FF66"/>
                </a:solidFill>
              </a:rPr>
              <a:t>unholy principles </a:t>
            </a:r>
            <a:r>
              <a:rPr lang="en-US" sz="3000" dirty="0"/>
              <a:t>for practice.</a:t>
            </a:r>
          </a:p>
        </p:txBody>
      </p:sp>
    </p:spTree>
    <p:extLst>
      <p:ext uri="{BB962C8B-B14F-4D97-AF65-F5344CB8AC3E}">
        <p14:creationId xmlns:p14="http://schemas.microsoft.com/office/powerpoint/2010/main" val="1733194290"/>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subTnLst>
                                    <p:animClr clrSpc="rgb" dir="cw">
                                      <p:cBhvr override="childStyle">
                                        <p:cTn dur="1" fill="hold" display="0" masterRel="nextClick" afterEffect="1"/>
                                        <p:tgtEl>
                                          <p:spTgt spid="3">
                                            <p:txEl>
                                              <p:pRg st="3" end="3"/>
                                            </p:txEl>
                                          </p:spTgt>
                                        </p:tgtEl>
                                        <p:attrNameLst>
                                          <p:attrName>ppt_c</p:attrName>
                                        </p:attrNameLst>
                                      </p:cBhvr>
                                      <p:to>
                                        <a:srgbClr val="FF818D"/>
                                      </p:to>
                                    </p:animClr>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a:solidFill>
                  <a:schemeClr val="accent1">
                    <a:lumMod val="20000"/>
                    <a:lumOff val="80000"/>
                  </a:schemeClr>
                </a:solidFill>
              </a:rPr>
              <a:t>History of Interpretation</a:t>
            </a:r>
          </a:p>
        </p:txBody>
      </p:sp>
      <p:sp>
        <p:nvSpPr>
          <p:cNvPr id="3" name="Content Placeholder 2"/>
          <p:cNvSpPr>
            <a:spLocks noGrp="1"/>
          </p:cNvSpPr>
          <p:nvPr>
            <p:ph idx="1"/>
          </p:nvPr>
        </p:nvSpPr>
        <p:spPr>
          <a:xfrm>
            <a:off x="762000" y="1295400"/>
            <a:ext cx="8001000" cy="5334000"/>
          </a:xfrm>
        </p:spPr>
        <p:txBody>
          <a:bodyPr/>
          <a:lstStyle/>
          <a:p>
            <a:pPr>
              <a:buSzPct val="110000"/>
              <a:buFont typeface="Arial" pitchFamily="34" charset="0"/>
              <a:buChar char="•"/>
            </a:pPr>
            <a:r>
              <a:rPr lang="en-US" dirty="0" err="1">
                <a:solidFill>
                  <a:srgbClr val="FBFE7A"/>
                </a:solidFill>
              </a:rPr>
              <a:t>Intertestamental</a:t>
            </a:r>
            <a:r>
              <a:rPr lang="en-US" dirty="0"/>
              <a:t> interpretation</a:t>
            </a:r>
          </a:p>
          <a:p>
            <a:pPr>
              <a:buSzPct val="110000"/>
              <a:buFont typeface="Arial" pitchFamily="34" charset="0"/>
              <a:buChar char="•"/>
            </a:pPr>
            <a:r>
              <a:rPr lang="en-US" dirty="0">
                <a:solidFill>
                  <a:srgbClr val="FBFE7A"/>
                </a:solidFill>
              </a:rPr>
              <a:t>Apostolic</a:t>
            </a:r>
            <a:r>
              <a:rPr lang="en-US" dirty="0"/>
              <a:t> interpretation</a:t>
            </a:r>
          </a:p>
          <a:p>
            <a:pPr>
              <a:buSzPct val="110000"/>
              <a:buFont typeface="Arial" pitchFamily="34" charset="0"/>
              <a:buChar char="•"/>
            </a:pPr>
            <a:r>
              <a:rPr lang="en-US" dirty="0">
                <a:solidFill>
                  <a:srgbClr val="FBFE7A"/>
                </a:solidFill>
              </a:rPr>
              <a:t>Patristic</a:t>
            </a:r>
            <a:r>
              <a:rPr lang="en-US" dirty="0"/>
              <a:t> interpretation</a:t>
            </a:r>
          </a:p>
          <a:p>
            <a:pPr>
              <a:buSzPct val="110000"/>
              <a:buFont typeface="Arial" pitchFamily="34" charset="0"/>
              <a:buChar char="•"/>
            </a:pPr>
            <a:r>
              <a:rPr lang="en-US" dirty="0">
                <a:solidFill>
                  <a:srgbClr val="FBFE7A"/>
                </a:solidFill>
              </a:rPr>
              <a:t>Medieval</a:t>
            </a:r>
            <a:r>
              <a:rPr lang="en-US" dirty="0"/>
              <a:t> interpretation</a:t>
            </a:r>
          </a:p>
          <a:p>
            <a:pPr>
              <a:buSzPct val="110000"/>
              <a:buFont typeface="Arial" pitchFamily="34" charset="0"/>
              <a:buChar char="•"/>
            </a:pPr>
            <a:r>
              <a:rPr lang="en-US" dirty="0">
                <a:solidFill>
                  <a:srgbClr val="FBFE7A"/>
                </a:solidFill>
              </a:rPr>
              <a:t>Scholastic</a:t>
            </a:r>
            <a:r>
              <a:rPr lang="en-US" dirty="0"/>
              <a:t> interpretation</a:t>
            </a:r>
          </a:p>
          <a:p>
            <a:pPr>
              <a:buSzPct val="110000"/>
              <a:buFont typeface="Arial" pitchFamily="34" charset="0"/>
              <a:buChar char="•"/>
            </a:pPr>
            <a:r>
              <a:rPr lang="en-US" dirty="0">
                <a:solidFill>
                  <a:srgbClr val="FBFE7A"/>
                </a:solidFill>
              </a:rPr>
              <a:t>Reformation</a:t>
            </a:r>
            <a:r>
              <a:rPr lang="en-US" dirty="0"/>
              <a:t> interpretation</a:t>
            </a:r>
          </a:p>
          <a:p>
            <a:pPr>
              <a:buSzPct val="110000"/>
              <a:buFont typeface="Arial" pitchFamily="34" charset="0"/>
              <a:buChar char="•"/>
            </a:pPr>
            <a:r>
              <a:rPr lang="en-US" dirty="0">
                <a:solidFill>
                  <a:srgbClr val="FBFE7A"/>
                </a:solidFill>
              </a:rPr>
              <a:t>Enlightenment/modern</a:t>
            </a:r>
            <a:r>
              <a:rPr lang="en-US" dirty="0"/>
              <a:t> interpretation</a:t>
            </a:r>
          </a:p>
          <a:p>
            <a:pPr>
              <a:buSzPct val="110000"/>
              <a:buFont typeface="Arial" pitchFamily="34" charset="0"/>
              <a:buChar char="•"/>
            </a:pPr>
            <a:r>
              <a:rPr lang="en-US" dirty="0">
                <a:solidFill>
                  <a:srgbClr val="FBFE7A"/>
                </a:solidFill>
              </a:rPr>
              <a:t>Existentialist</a:t>
            </a:r>
            <a:r>
              <a:rPr lang="en-US" dirty="0"/>
              <a:t> interpretation</a:t>
            </a:r>
          </a:p>
          <a:p>
            <a:pPr>
              <a:buSzPct val="110000"/>
              <a:buFont typeface="Arial" pitchFamily="34" charset="0"/>
              <a:buChar char="•"/>
            </a:pPr>
            <a:r>
              <a:rPr lang="en-US" dirty="0">
                <a:solidFill>
                  <a:srgbClr val="FBFE7A"/>
                </a:solidFill>
              </a:rPr>
              <a:t>Postmodern</a:t>
            </a:r>
            <a:r>
              <a:rPr lang="en-US" dirty="0"/>
              <a:t> interpretation</a:t>
            </a:r>
          </a:p>
          <a:p>
            <a:pPr>
              <a:buSzPct val="110000"/>
              <a:buFont typeface="Arial" pitchFamily="34" charset="0"/>
              <a:buChar char="•"/>
            </a:pPr>
            <a:r>
              <a:rPr lang="en-US" dirty="0">
                <a:solidFill>
                  <a:srgbClr val="FBFE7A"/>
                </a:solidFill>
              </a:rPr>
              <a:t>Theological</a:t>
            </a:r>
            <a:r>
              <a:rPr lang="en-US" dirty="0"/>
              <a:t> interpretation</a:t>
            </a:r>
          </a:p>
        </p:txBody>
      </p:sp>
    </p:spTree>
    <p:extLst>
      <p:ext uri="{BB962C8B-B14F-4D97-AF65-F5344CB8AC3E}">
        <p14:creationId xmlns:p14="http://schemas.microsoft.com/office/powerpoint/2010/main" val="221171942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2" end="2"/>
                                            </p:txEl>
                                          </p:spTgt>
                                        </p:tgtEl>
                                        <p:attrNameLst>
                                          <p:attrName>ppt_c</p:attrName>
                                        </p:attrNameLst>
                                      </p:cBhvr>
                                      <p:to>
                                        <a:srgbClr val="FF818D"/>
                                      </p:to>
                                    </p:animClr>
                                  </p:sub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3" end="3"/>
                                            </p:txEl>
                                          </p:spTgt>
                                        </p:tgtEl>
                                        <p:attrNameLst>
                                          <p:attrName>ppt_c</p:attrName>
                                        </p:attrNameLst>
                                      </p:cBhvr>
                                      <p:to>
                                        <a:srgbClr val="FF818D"/>
                                      </p:to>
                                    </p:animClr>
                                  </p:sub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4" end="4"/>
                                            </p:txEl>
                                          </p:spTgt>
                                        </p:tgtEl>
                                        <p:attrNameLst>
                                          <p:attrName>ppt_c</p:attrName>
                                        </p:attrNameLst>
                                      </p:cBhvr>
                                      <p:to>
                                        <a:srgbClr val="FF818D"/>
                                      </p:to>
                                    </p:animClr>
                                  </p:sub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5" end="5"/>
                                            </p:txEl>
                                          </p:spTgt>
                                        </p:tgtEl>
                                        <p:attrNameLst>
                                          <p:attrName>ppt_c</p:attrName>
                                        </p:attrNameLst>
                                      </p:cBhvr>
                                      <p:to>
                                        <a:srgbClr val="FF818D"/>
                                      </p:to>
                                    </p:animClr>
                                  </p:sub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6" end="6"/>
                                            </p:txEl>
                                          </p:spTgt>
                                        </p:tgtEl>
                                        <p:attrNameLst>
                                          <p:attrName>ppt_c</p:attrName>
                                        </p:attrNameLst>
                                      </p:cBhvr>
                                      <p:to>
                                        <a:srgbClr val="FF818D"/>
                                      </p:to>
                                    </p:animClr>
                                  </p:sub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7" end="7"/>
                                            </p:txEl>
                                          </p:spTgt>
                                        </p:tgtEl>
                                        <p:attrNameLst>
                                          <p:attrName>ppt_c</p:attrName>
                                        </p:attrNameLst>
                                      </p:cBhvr>
                                      <p:to>
                                        <a:srgbClr val="FF818D"/>
                                      </p:to>
                                    </p:animClr>
                                  </p:sub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8" end="8"/>
                                            </p:txEl>
                                          </p:spTgt>
                                        </p:tgtEl>
                                        <p:attrNameLst>
                                          <p:attrName>ppt_c</p:attrName>
                                        </p:attrNameLst>
                                      </p:cBhvr>
                                      <p:to>
                                        <a:srgbClr val="FF818D"/>
                                      </p:to>
                                    </p:animClr>
                                  </p:sub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solidFill>
                  <a:schemeClr val="accent2">
                    <a:lumMod val="20000"/>
                    <a:lumOff val="80000"/>
                  </a:schemeClr>
                </a:solidFill>
              </a:rPr>
              <a:t>Intertestamental</a:t>
            </a:r>
            <a:r>
              <a:rPr lang="en-US" dirty="0">
                <a:solidFill>
                  <a:schemeClr val="accent1">
                    <a:lumMod val="20000"/>
                    <a:lumOff val="80000"/>
                  </a:schemeClr>
                </a:solidFill>
              </a:rPr>
              <a:t> Interpretation</a:t>
            </a:r>
          </a:p>
        </p:txBody>
      </p:sp>
      <p:sp>
        <p:nvSpPr>
          <p:cNvPr id="3" name="Content Placeholder 2"/>
          <p:cNvSpPr>
            <a:spLocks noGrp="1"/>
          </p:cNvSpPr>
          <p:nvPr>
            <p:ph idx="1"/>
          </p:nvPr>
        </p:nvSpPr>
        <p:spPr>
          <a:xfrm>
            <a:off x="228600" y="1524000"/>
            <a:ext cx="8458200" cy="5029200"/>
          </a:xfrm>
        </p:spPr>
        <p:txBody>
          <a:bodyPr>
            <a:normAutofit/>
          </a:bodyPr>
          <a:lstStyle/>
          <a:p>
            <a:pPr>
              <a:buSzPct val="110000"/>
              <a:buFont typeface="Arial" pitchFamily="34" charset="0"/>
              <a:buChar char="•"/>
            </a:pPr>
            <a:r>
              <a:rPr lang="en-US" dirty="0"/>
              <a:t>Assumed an authoritative body of Scriptures</a:t>
            </a:r>
          </a:p>
          <a:p>
            <a:pPr>
              <a:buSzPct val="110000"/>
              <a:buFont typeface="Arial" pitchFamily="34" charset="0"/>
              <a:buChar char="•"/>
            </a:pPr>
            <a:r>
              <a:rPr lang="en-US" dirty="0"/>
              <a:t>Scribes and rabbis (Pharisees) as interpreters</a:t>
            </a:r>
          </a:p>
          <a:p>
            <a:pPr>
              <a:buSzPct val="110000"/>
              <a:buFont typeface="Arial" pitchFamily="34" charset="0"/>
              <a:buChar char="•"/>
            </a:pPr>
            <a:r>
              <a:rPr lang="en-US" dirty="0"/>
              <a:t>Interpretation was largely </a:t>
            </a:r>
            <a:r>
              <a:rPr lang="en-US" dirty="0" err="1">
                <a:solidFill>
                  <a:srgbClr val="66FF66"/>
                </a:solidFill>
              </a:rPr>
              <a:t>nomological</a:t>
            </a:r>
            <a:r>
              <a:rPr lang="en-US" dirty="0"/>
              <a:t> (read as a legal document), to learn how to behave</a:t>
            </a:r>
          </a:p>
          <a:p>
            <a:pPr>
              <a:buSzPct val="110000"/>
              <a:buFont typeface="Arial" pitchFamily="34" charset="0"/>
              <a:buChar char="•"/>
            </a:pPr>
            <a:r>
              <a:rPr lang="en-US" dirty="0"/>
              <a:t>Rabbinic </a:t>
            </a:r>
            <a:r>
              <a:rPr lang="en-US" i="1" dirty="0">
                <a:solidFill>
                  <a:schemeClr val="accent2">
                    <a:lumMod val="20000"/>
                    <a:lumOff val="80000"/>
                  </a:schemeClr>
                </a:solidFill>
              </a:rPr>
              <a:t>midrash</a:t>
            </a:r>
            <a:r>
              <a:rPr lang="en-US" dirty="0">
                <a:solidFill>
                  <a:schemeClr val="accent2">
                    <a:lumMod val="20000"/>
                    <a:lumOff val="80000"/>
                  </a:schemeClr>
                </a:solidFill>
              </a:rPr>
              <a:t> </a:t>
            </a:r>
            <a:r>
              <a:rPr lang="en-US" dirty="0"/>
              <a:t>(exposition) tended to be </a:t>
            </a:r>
            <a:r>
              <a:rPr lang="en-US" dirty="0">
                <a:solidFill>
                  <a:srgbClr val="66FF66"/>
                </a:solidFill>
              </a:rPr>
              <a:t>allegorical</a:t>
            </a:r>
            <a:r>
              <a:rPr lang="en-US" dirty="0"/>
              <a:t>, to draw out the “deeper meaning”</a:t>
            </a:r>
          </a:p>
          <a:p>
            <a:pPr>
              <a:buSzPct val="110000"/>
              <a:buFont typeface="Arial" pitchFamily="34" charset="0"/>
              <a:buChar char="•"/>
            </a:pPr>
            <a:r>
              <a:rPr lang="en-US" dirty="0"/>
              <a:t>The plain, literal meaning of the text was not the primary goal of interpretation</a:t>
            </a:r>
          </a:p>
          <a:p>
            <a:pPr>
              <a:buSzPct val="110000"/>
              <a:buFont typeface="Arial" pitchFamily="34" charset="0"/>
              <a:buChar char="•"/>
            </a:pPr>
            <a:r>
              <a:rPr lang="en-US" dirty="0" err="1"/>
              <a:t>Qumranic</a:t>
            </a:r>
            <a:r>
              <a:rPr lang="en-US" dirty="0"/>
              <a:t> exegesis (</a:t>
            </a:r>
            <a:r>
              <a:rPr lang="en-US" i="1" dirty="0" err="1">
                <a:solidFill>
                  <a:schemeClr val="accent2">
                    <a:lumMod val="20000"/>
                    <a:lumOff val="80000"/>
                  </a:schemeClr>
                </a:solidFill>
              </a:rPr>
              <a:t>pesher</a:t>
            </a:r>
            <a:r>
              <a:rPr lang="en-US" dirty="0"/>
              <a:t>) required an </a:t>
            </a:r>
            <a:r>
              <a:rPr lang="en-US" dirty="0">
                <a:solidFill>
                  <a:srgbClr val="66FF66"/>
                </a:solidFill>
              </a:rPr>
              <a:t>inspired interpreter</a:t>
            </a:r>
            <a:r>
              <a:rPr lang="en-US" dirty="0"/>
              <a:t>, the “teacher of righteousness”</a:t>
            </a:r>
          </a:p>
        </p:txBody>
      </p:sp>
    </p:spTree>
    <p:extLst>
      <p:ext uri="{BB962C8B-B14F-4D97-AF65-F5344CB8AC3E}">
        <p14:creationId xmlns:p14="http://schemas.microsoft.com/office/powerpoint/2010/main" val="1223865280"/>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2" end="2"/>
                                            </p:txEl>
                                          </p:spTgt>
                                        </p:tgtEl>
                                        <p:attrNameLst>
                                          <p:attrName>ppt_c</p:attrName>
                                        </p:attrNameLst>
                                      </p:cBhvr>
                                      <p:to>
                                        <a:srgbClr val="FF818D"/>
                                      </p:to>
                                    </p:animClr>
                                  </p:sub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3" end="3"/>
                                            </p:txEl>
                                          </p:spTgt>
                                        </p:tgtEl>
                                        <p:attrNameLst>
                                          <p:attrName>ppt_c</p:attrName>
                                        </p:attrNameLst>
                                      </p:cBhvr>
                                      <p:to>
                                        <a:srgbClr val="FF818D"/>
                                      </p:to>
                                    </p:animClr>
                                  </p:sub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4" end="4"/>
                                            </p:txEl>
                                          </p:spTgt>
                                        </p:tgtEl>
                                        <p:attrNameLst>
                                          <p:attrName>ppt_c</p:attrName>
                                        </p:attrNameLst>
                                      </p:cBhvr>
                                      <p:to>
                                        <a:srgbClr val="FF818D"/>
                                      </p:to>
                                    </p:animClr>
                                  </p:sub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a:solidFill>
                  <a:schemeClr val="accent2">
                    <a:lumMod val="20000"/>
                    <a:lumOff val="80000"/>
                  </a:schemeClr>
                </a:solidFill>
              </a:rPr>
              <a:t>Apostolic</a:t>
            </a:r>
            <a:r>
              <a:rPr lang="en-US" dirty="0">
                <a:solidFill>
                  <a:schemeClr val="accent1">
                    <a:lumMod val="20000"/>
                    <a:lumOff val="80000"/>
                  </a:schemeClr>
                </a:solidFill>
              </a:rPr>
              <a:t> Interpretation</a:t>
            </a:r>
          </a:p>
        </p:txBody>
      </p:sp>
      <p:sp>
        <p:nvSpPr>
          <p:cNvPr id="3" name="Content Placeholder 2"/>
          <p:cNvSpPr>
            <a:spLocks noGrp="1"/>
          </p:cNvSpPr>
          <p:nvPr>
            <p:ph idx="1"/>
          </p:nvPr>
        </p:nvSpPr>
        <p:spPr>
          <a:xfrm>
            <a:off x="386862" y="1295400"/>
            <a:ext cx="8305800" cy="5410200"/>
          </a:xfrm>
        </p:spPr>
        <p:txBody>
          <a:bodyPr>
            <a:noAutofit/>
          </a:bodyPr>
          <a:lstStyle/>
          <a:p>
            <a:pPr>
              <a:buSzPct val="110000"/>
              <a:buFont typeface="Arial" pitchFamily="34" charset="0"/>
              <a:buChar char="•"/>
            </a:pPr>
            <a:r>
              <a:rPr lang="en-US" dirty="0"/>
              <a:t>The apostolic period was characterized by a belief that both the word of God through the OT prophets and the testimony of Jesus through the NT apostles were </a:t>
            </a:r>
            <a:r>
              <a:rPr lang="en-US" dirty="0">
                <a:solidFill>
                  <a:srgbClr val="E5FAD0"/>
                </a:solidFill>
              </a:rPr>
              <a:t>revelatory</a:t>
            </a:r>
            <a:r>
              <a:rPr lang="en-US" dirty="0"/>
              <a:t> and </a:t>
            </a:r>
            <a:r>
              <a:rPr lang="en-US" dirty="0">
                <a:solidFill>
                  <a:srgbClr val="E5FAD0"/>
                </a:solidFill>
              </a:rPr>
              <a:t>authoritative</a:t>
            </a:r>
            <a:r>
              <a:rPr lang="en-US" dirty="0"/>
              <a:t>.</a:t>
            </a:r>
          </a:p>
          <a:p>
            <a:pPr>
              <a:buSzPct val="110000"/>
              <a:buFont typeface="Arial" pitchFamily="34" charset="0"/>
              <a:buChar char="•"/>
            </a:pPr>
            <a:r>
              <a:rPr lang="en-US" dirty="0"/>
              <a:t>The text was to be understood </a:t>
            </a:r>
            <a:r>
              <a:rPr lang="en-US" dirty="0">
                <a:solidFill>
                  <a:srgbClr val="E5FAD0"/>
                </a:solidFill>
              </a:rPr>
              <a:t>historically</a:t>
            </a:r>
            <a:r>
              <a:rPr lang="en-US" dirty="0"/>
              <a:t> and </a:t>
            </a:r>
            <a:r>
              <a:rPr lang="en-US" dirty="0">
                <a:solidFill>
                  <a:srgbClr val="E5FAD0"/>
                </a:solidFill>
              </a:rPr>
              <a:t>literally</a:t>
            </a:r>
            <a:r>
              <a:rPr lang="en-US" dirty="0"/>
              <a:t> unless there was evidence in the text that it was meant to be taken otherwise.</a:t>
            </a:r>
          </a:p>
          <a:p>
            <a:pPr>
              <a:buSzPct val="110000"/>
              <a:buFont typeface="Arial" pitchFamily="34" charset="0"/>
              <a:buChar char="•"/>
            </a:pPr>
            <a:r>
              <a:rPr lang="en-US" dirty="0"/>
              <a:t>Jesus taught that the Scriptures were not the source of salvation, but </a:t>
            </a:r>
            <a:r>
              <a:rPr lang="en-US" dirty="0">
                <a:solidFill>
                  <a:srgbClr val="E5FAD0"/>
                </a:solidFill>
              </a:rPr>
              <a:t>they pointed to Him </a:t>
            </a:r>
            <a:r>
              <a:rPr lang="en-US" dirty="0"/>
              <a:t>as the key to salvation and eternal life (John 5:39-40).</a:t>
            </a:r>
          </a:p>
        </p:txBody>
      </p:sp>
    </p:spTree>
    <p:extLst>
      <p:ext uri="{BB962C8B-B14F-4D97-AF65-F5344CB8AC3E}">
        <p14:creationId xmlns:p14="http://schemas.microsoft.com/office/powerpoint/2010/main" val="410088141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a:solidFill>
                  <a:srgbClr val="E5FAD0"/>
                </a:solidFill>
              </a:rPr>
              <a:t>Patristic</a:t>
            </a:r>
            <a:r>
              <a:rPr lang="en-US" dirty="0">
                <a:solidFill>
                  <a:schemeClr val="accent1">
                    <a:lumMod val="20000"/>
                    <a:lumOff val="80000"/>
                  </a:schemeClr>
                </a:solidFill>
              </a:rPr>
              <a:t> Interpretation—1 </a:t>
            </a:r>
          </a:p>
        </p:txBody>
      </p:sp>
      <p:sp>
        <p:nvSpPr>
          <p:cNvPr id="3" name="Content Placeholder 2"/>
          <p:cNvSpPr>
            <a:spLocks noGrp="1"/>
          </p:cNvSpPr>
          <p:nvPr>
            <p:ph idx="1"/>
          </p:nvPr>
        </p:nvSpPr>
        <p:spPr>
          <a:xfrm>
            <a:off x="381000" y="1295400"/>
            <a:ext cx="8305800" cy="5410200"/>
          </a:xfrm>
        </p:spPr>
        <p:txBody>
          <a:bodyPr>
            <a:noAutofit/>
          </a:bodyPr>
          <a:lstStyle/>
          <a:p>
            <a:r>
              <a:rPr lang="en-US" sz="3000" dirty="0"/>
              <a:t>The canon was closed during this period, but church </a:t>
            </a:r>
            <a:r>
              <a:rPr lang="en-US" sz="3000" dirty="0">
                <a:solidFill>
                  <a:srgbClr val="66FF66"/>
                </a:solidFill>
              </a:rPr>
              <a:t>tradition</a:t>
            </a:r>
            <a:r>
              <a:rPr lang="en-US" sz="3000" dirty="0"/>
              <a:t> (the writings of the Fathers and the decrees of church councils) remained as the authoritative interpreter of Scripture.</a:t>
            </a:r>
          </a:p>
          <a:p>
            <a:r>
              <a:rPr lang="en-US" sz="3000" dirty="0"/>
              <a:t>The issues were distinguishing Christianity from Judaism and from paganism.</a:t>
            </a:r>
          </a:p>
          <a:p>
            <a:r>
              <a:rPr lang="en-US" sz="3000" dirty="0"/>
              <a:t>The means of doing so was to resort to Greek </a:t>
            </a:r>
            <a:r>
              <a:rPr lang="en-US" sz="3000" dirty="0">
                <a:solidFill>
                  <a:srgbClr val="66FF66"/>
                </a:solidFill>
              </a:rPr>
              <a:t>philosophy</a:t>
            </a:r>
            <a:r>
              <a:rPr lang="en-US" sz="3000" dirty="0"/>
              <a:t> to create categories for ideas and to search for deeper meanings behind the text.</a:t>
            </a:r>
          </a:p>
        </p:txBody>
      </p:sp>
    </p:spTree>
    <p:extLst>
      <p:ext uri="{BB962C8B-B14F-4D97-AF65-F5344CB8AC3E}">
        <p14:creationId xmlns:p14="http://schemas.microsoft.com/office/powerpoint/2010/main" val="43539707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E5FAD0"/>
                </a:solidFill>
              </a:rPr>
              <a:t>Patristic</a:t>
            </a:r>
            <a:r>
              <a:rPr lang="en-US" dirty="0">
                <a:solidFill>
                  <a:schemeClr val="accent1">
                    <a:lumMod val="20000"/>
                    <a:lumOff val="80000"/>
                  </a:schemeClr>
                </a:solidFill>
              </a:rPr>
              <a:t> Interpretation—2 </a:t>
            </a:r>
            <a:endParaRPr lang="en-US" dirty="0"/>
          </a:p>
        </p:txBody>
      </p:sp>
      <p:sp>
        <p:nvSpPr>
          <p:cNvPr id="3" name="Content Placeholder 2"/>
          <p:cNvSpPr>
            <a:spLocks noGrp="1"/>
          </p:cNvSpPr>
          <p:nvPr>
            <p:ph idx="1"/>
          </p:nvPr>
        </p:nvSpPr>
        <p:spPr>
          <a:xfrm>
            <a:off x="304800" y="1600200"/>
            <a:ext cx="8229600" cy="4709160"/>
          </a:xfrm>
        </p:spPr>
        <p:txBody>
          <a:bodyPr>
            <a:normAutofit fontScale="92500"/>
          </a:bodyPr>
          <a:lstStyle/>
          <a:p>
            <a:pPr>
              <a:spcBef>
                <a:spcPts val="1200"/>
              </a:spcBef>
            </a:pPr>
            <a:r>
              <a:rPr lang="en-US" sz="3000" dirty="0"/>
              <a:t>Theology was the step-child of a </a:t>
            </a:r>
            <a:r>
              <a:rPr lang="en-US" sz="3000" dirty="0">
                <a:solidFill>
                  <a:srgbClr val="66FF66"/>
                </a:solidFill>
              </a:rPr>
              <a:t>Neo-Platonic philosophy</a:t>
            </a:r>
            <a:r>
              <a:rPr lang="en-US" sz="3000" dirty="0"/>
              <a:t>, the worldview which provided the lens for interpreting Scripture.</a:t>
            </a:r>
          </a:p>
          <a:p>
            <a:pPr>
              <a:spcBef>
                <a:spcPts val="1200"/>
              </a:spcBef>
            </a:pPr>
            <a:r>
              <a:rPr lang="en-US" sz="3000" dirty="0"/>
              <a:t>They held that the Jews did not accept Jesus as the Christ because they operated on the level of the letter instead of the Spirit. </a:t>
            </a:r>
          </a:p>
          <a:p>
            <a:pPr>
              <a:spcBef>
                <a:spcPts val="1200"/>
              </a:spcBef>
            </a:pPr>
            <a:r>
              <a:rPr lang="en-US" sz="3000" dirty="0"/>
              <a:t>Scripture has several levels of meaning to be worked out: </a:t>
            </a:r>
            <a:r>
              <a:rPr lang="en-US" sz="3000" dirty="0">
                <a:solidFill>
                  <a:srgbClr val="E5FAD0"/>
                </a:solidFill>
              </a:rPr>
              <a:t>literal</a:t>
            </a:r>
            <a:r>
              <a:rPr lang="en-US" sz="3000" dirty="0"/>
              <a:t>, </a:t>
            </a:r>
            <a:r>
              <a:rPr lang="en-US" sz="3000" dirty="0">
                <a:solidFill>
                  <a:srgbClr val="66FF66"/>
                </a:solidFill>
              </a:rPr>
              <a:t>allegorical</a:t>
            </a:r>
            <a:r>
              <a:rPr lang="en-US" sz="3000" dirty="0"/>
              <a:t>, </a:t>
            </a:r>
            <a:r>
              <a:rPr lang="en-US" sz="3000" dirty="0" err="1">
                <a:solidFill>
                  <a:srgbClr val="66FF66"/>
                </a:solidFill>
              </a:rPr>
              <a:t>tropological</a:t>
            </a:r>
            <a:r>
              <a:rPr lang="en-US" sz="3000" dirty="0"/>
              <a:t>, and </a:t>
            </a:r>
            <a:r>
              <a:rPr lang="en-US" sz="3000" dirty="0">
                <a:solidFill>
                  <a:srgbClr val="66FF66"/>
                </a:solidFill>
              </a:rPr>
              <a:t>anagogical</a:t>
            </a:r>
            <a:r>
              <a:rPr lang="en-US" sz="3000" dirty="0"/>
              <a:t>.  The </a:t>
            </a:r>
            <a:r>
              <a:rPr lang="en-US" sz="3000" dirty="0">
                <a:solidFill>
                  <a:srgbClr val="66FF66"/>
                </a:solidFill>
              </a:rPr>
              <a:t>allegorical</a:t>
            </a:r>
            <a:r>
              <a:rPr lang="en-US" sz="3000" dirty="0"/>
              <a:t> method became the most important method of exegesis.</a:t>
            </a:r>
          </a:p>
          <a:p>
            <a:endParaRPr lang="en-US" dirty="0"/>
          </a:p>
        </p:txBody>
      </p:sp>
    </p:spTree>
    <p:extLst>
      <p:ext uri="{BB962C8B-B14F-4D97-AF65-F5344CB8AC3E}">
        <p14:creationId xmlns:p14="http://schemas.microsoft.com/office/powerpoint/2010/main" val="549222432"/>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E5FAD0"/>
                </a:solidFill>
              </a:rPr>
              <a:t>Antioch</a:t>
            </a:r>
            <a:r>
              <a:rPr lang="en-US" dirty="0">
                <a:solidFill>
                  <a:schemeClr val="accent1">
                    <a:lumMod val="20000"/>
                    <a:lumOff val="80000"/>
                  </a:schemeClr>
                </a:solidFill>
              </a:rPr>
              <a:t> vs. </a:t>
            </a:r>
            <a:r>
              <a:rPr lang="en-US" dirty="0">
                <a:solidFill>
                  <a:srgbClr val="E5FAD0"/>
                </a:solidFill>
              </a:rPr>
              <a:t>Alexandria</a:t>
            </a:r>
          </a:p>
        </p:txBody>
      </p:sp>
      <p:sp>
        <p:nvSpPr>
          <p:cNvPr id="3" name="Content Placeholder 2"/>
          <p:cNvSpPr>
            <a:spLocks noGrp="1"/>
          </p:cNvSpPr>
          <p:nvPr>
            <p:ph idx="1"/>
          </p:nvPr>
        </p:nvSpPr>
        <p:spPr>
          <a:xfrm>
            <a:off x="228600" y="1447800"/>
            <a:ext cx="8610600" cy="5105400"/>
          </a:xfrm>
        </p:spPr>
        <p:txBody>
          <a:bodyPr>
            <a:normAutofit/>
          </a:bodyPr>
          <a:lstStyle/>
          <a:p>
            <a:pPr>
              <a:spcBef>
                <a:spcPts val="1200"/>
              </a:spcBef>
              <a:buSzPct val="110000"/>
              <a:buFont typeface="Arial" pitchFamily="34" charset="0"/>
              <a:buChar char="•"/>
            </a:pPr>
            <a:r>
              <a:rPr lang="en-US" dirty="0">
                <a:solidFill>
                  <a:srgbClr val="E5FAD0"/>
                </a:solidFill>
              </a:rPr>
              <a:t>Antioch,</a:t>
            </a:r>
            <a:r>
              <a:rPr lang="en-US" dirty="0"/>
              <a:t> the center of the Eastern church, was distinguished for a </a:t>
            </a:r>
            <a:r>
              <a:rPr lang="en-US" dirty="0">
                <a:solidFill>
                  <a:srgbClr val="FBFE7A"/>
                </a:solidFill>
              </a:rPr>
              <a:t>literal</a:t>
            </a:r>
            <a:r>
              <a:rPr lang="en-US" dirty="0"/>
              <a:t> interpretation.</a:t>
            </a:r>
          </a:p>
          <a:p>
            <a:pPr>
              <a:spcBef>
                <a:spcPts val="1200"/>
              </a:spcBef>
              <a:buSzPct val="110000"/>
              <a:buFont typeface="Arial" pitchFamily="34" charset="0"/>
              <a:buChar char="•"/>
            </a:pPr>
            <a:r>
              <a:rPr lang="en-US" dirty="0">
                <a:solidFill>
                  <a:srgbClr val="66FF66"/>
                </a:solidFill>
              </a:rPr>
              <a:t>Alexandria</a:t>
            </a:r>
            <a:r>
              <a:rPr lang="en-US" dirty="0"/>
              <a:t>, the early center of the Western church, was noted for </a:t>
            </a:r>
            <a:r>
              <a:rPr lang="en-US" dirty="0">
                <a:solidFill>
                  <a:srgbClr val="66FF66"/>
                </a:solidFill>
              </a:rPr>
              <a:t>allegorical</a:t>
            </a:r>
            <a:r>
              <a:rPr lang="en-US" dirty="0"/>
              <a:t> interpretation.</a:t>
            </a:r>
          </a:p>
          <a:p>
            <a:pPr>
              <a:spcBef>
                <a:spcPts val="1200"/>
              </a:spcBef>
              <a:buSzPct val="110000"/>
              <a:buFont typeface="Arial" pitchFamily="34" charset="0"/>
              <a:buChar char="•"/>
            </a:pPr>
            <a:r>
              <a:rPr lang="en-US" dirty="0"/>
              <a:t>When the Western church centered in Rome and came to dominate the church, the </a:t>
            </a:r>
            <a:r>
              <a:rPr lang="en-US" dirty="0">
                <a:solidFill>
                  <a:srgbClr val="66FF66"/>
                </a:solidFill>
              </a:rPr>
              <a:t>allegorical</a:t>
            </a:r>
            <a:r>
              <a:rPr lang="en-US" dirty="0"/>
              <a:t> interpretation prevailed as the method of choice.</a:t>
            </a:r>
          </a:p>
          <a:p>
            <a:pPr>
              <a:spcBef>
                <a:spcPts val="1200"/>
              </a:spcBef>
              <a:buSzPct val="110000"/>
              <a:buFont typeface="Arial" pitchFamily="34" charset="0"/>
              <a:buChar char="•"/>
            </a:pPr>
            <a:r>
              <a:rPr lang="en-US" dirty="0"/>
              <a:t>Until the Reformation returned to a historical-grammatical (</a:t>
            </a:r>
            <a:r>
              <a:rPr lang="en-US" dirty="0">
                <a:solidFill>
                  <a:srgbClr val="E5FAD0"/>
                </a:solidFill>
              </a:rPr>
              <a:t>literal</a:t>
            </a:r>
            <a:r>
              <a:rPr lang="en-US" dirty="0"/>
              <a:t>) interpretation of Scripture, the </a:t>
            </a:r>
            <a:r>
              <a:rPr lang="en-US" dirty="0">
                <a:solidFill>
                  <a:srgbClr val="66FF66"/>
                </a:solidFill>
              </a:rPr>
              <a:t>allegorical</a:t>
            </a:r>
            <a:r>
              <a:rPr lang="en-US" dirty="0"/>
              <a:t> method dominated interpretation.</a:t>
            </a:r>
          </a:p>
        </p:txBody>
      </p:sp>
    </p:spTree>
    <p:extLst>
      <p:ext uri="{BB962C8B-B14F-4D97-AF65-F5344CB8AC3E}">
        <p14:creationId xmlns:p14="http://schemas.microsoft.com/office/powerpoint/2010/main" val="118781620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FF818D"/>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E5FAD0"/>
                </a:solidFill>
              </a:rPr>
              <a:t>Medieval</a:t>
            </a:r>
            <a:r>
              <a:rPr lang="en-US" dirty="0">
                <a:solidFill>
                  <a:schemeClr val="accent1">
                    <a:lumMod val="20000"/>
                    <a:lumOff val="80000"/>
                  </a:schemeClr>
                </a:solidFill>
              </a:rPr>
              <a:t> Interpretation</a:t>
            </a:r>
          </a:p>
        </p:txBody>
      </p:sp>
      <p:sp>
        <p:nvSpPr>
          <p:cNvPr id="3" name="Content Placeholder 2"/>
          <p:cNvSpPr>
            <a:spLocks noGrp="1"/>
          </p:cNvSpPr>
          <p:nvPr>
            <p:ph idx="1"/>
          </p:nvPr>
        </p:nvSpPr>
        <p:spPr>
          <a:xfrm>
            <a:off x="304800" y="1600200"/>
            <a:ext cx="8382000" cy="4876800"/>
          </a:xfrm>
        </p:spPr>
        <p:txBody>
          <a:bodyPr>
            <a:normAutofit lnSpcReduction="10000"/>
          </a:bodyPr>
          <a:lstStyle/>
          <a:p>
            <a:pPr>
              <a:spcBef>
                <a:spcPts val="1200"/>
              </a:spcBef>
              <a:buSzPct val="110000"/>
              <a:buFont typeface="Arial" pitchFamily="34" charset="0"/>
              <a:buChar char="•"/>
            </a:pPr>
            <a:r>
              <a:rPr lang="en-US" dirty="0"/>
              <a:t>Latin was now the language of the church, and </a:t>
            </a:r>
            <a:r>
              <a:rPr lang="en-US" dirty="0">
                <a:solidFill>
                  <a:srgbClr val="66FF66"/>
                </a:solidFill>
              </a:rPr>
              <a:t>the church </a:t>
            </a:r>
            <a:r>
              <a:rPr lang="en-US" dirty="0"/>
              <a:t>controlled the Scriptures and their interpretation.  It also controlled the Western world, while Islam dominated in the East.</a:t>
            </a:r>
          </a:p>
          <a:p>
            <a:pPr>
              <a:spcBef>
                <a:spcPts val="1200"/>
              </a:spcBef>
              <a:buSzPct val="110000"/>
              <a:buFont typeface="Arial" pitchFamily="34" charset="0"/>
              <a:buChar char="•"/>
            </a:pPr>
            <a:r>
              <a:rPr lang="en-US" dirty="0"/>
              <a:t>The Bible became the guide for an entire civilization—as interpreted by the </a:t>
            </a:r>
            <a:r>
              <a:rPr lang="en-US" dirty="0">
                <a:solidFill>
                  <a:srgbClr val="66FF66"/>
                </a:solidFill>
              </a:rPr>
              <a:t>papacy</a:t>
            </a:r>
            <a:r>
              <a:rPr lang="en-US" dirty="0"/>
              <a:t>.  The pronouncements of the church were the rule, whether for theology, for society, or for science.</a:t>
            </a:r>
          </a:p>
          <a:p>
            <a:pPr>
              <a:spcBef>
                <a:spcPts val="1200"/>
              </a:spcBef>
              <a:buSzPct val="110000"/>
              <a:buFont typeface="Arial" pitchFamily="34" charset="0"/>
              <a:buChar char="•"/>
            </a:pPr>
            <a:r>
              <a:rPr lang="en-US" dirty="0"/>
              <a:t>The monks were the spiritually enlightened clerical elite who practiced </a:t>
            </a:r>
            <a:r>
              <a:rPr lang="en-US" i="1" dirty="0" err="1">
                <a:solidFill>
                  <a:srgbClr val="66FF66"/>
                </a:solidFill>
              </a:rPr>
              <a:t>lectio</a:t>
            </a:r>
            <a:r>
              <a:rPr lang="en-US" i="1" dirty="0">
                <a:solidFill>
                  <a:srgbClr val="66FF66"/>
                </a:solidFill>
              </a:rPr>
              <a:t> </a:t>
            </a:r>
            <a:r>
              <a:rPr lang="en-US" i="1" dirty="0" err="1">
                <a:solidFill>
                  <a:srgbClr val="66FF66"/>
                </a:solidFill>
              </a:rPr>
              <a:t>divina</a:t>
            </a:r>
            <a:r>
              <a:rPr lang="en-US" i="1" dirty="0">
                <a:solidFill>
                  <a:srgbClr val="66FF66"/>
                </a:solidFill>
              </a:rPr>
              <a:t> </a:t>
            </a:r>
            <a:r>
              <a:rPr lang="en-US" dirty="0"/>
              <a:t>(spiritual reading).  </a:t>
            </a:r>
            <a:r>
              <a:rPr lang="en-US" dirty="0">
                <a:solidFill>
                  <a:srgbClr val="66FF66"/>
                </a:solidFill>
              </a:rPr>
              <a:t>Allegory</a:t>
            </a:r>
            <a:r>
              <a:rPr lang="en-US" dirty="0"/>
              <a:t> continued to prevail.</a:t>
            </a:r>
            <a:endParaRPr lang="en-US" i="1" dirty="0"/>
          </a:p>
        </p:txBody>
      </p:sp>
    </p:spTree>
    <p:extLst>
      <p:ext uri="{BB962C8B-B14F-4D97-AF65-F5344CB8AC3E}">
        <p14:creationId xmlns:p14="http://schemas.microsoft.com/office/powerpoint/2010/main" val="220718092"/>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a:solidFill>
                  <a:schemeClr val="tx2">
                    <a:lumMod val="60000"/>
                    <a:lumOff val="40000"/>
                  </a:schemeClr>
                </a:solidFill>
              </a:rPr>
              <a:t>Leviticus 10:1-2</a:t>
            </a:r>
          </a:p>
        </p:txBody>
      </p:sp>
      <p:sp>
        <p:nvSpPr>
          <p:cNvPr id="3" name="Content Placeholder 2"/>
          <p:cNvSpPr>
            <a:spLocks noGrp="1"/>
          </p:cNvSpPr>
          <p:nvPr>
            <p:ph idx="1"/>
          </p:nvPr>
        </p:nvSpPr>
        <p:spPr/>
        <p:txBody>
          <a:bodyPr/>
          <a:lstStyle/>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3758" y="1143000"/>
            <a:ext cx="11151516" cy="5828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a:extLst>
              <a:ext uri="{FF2B5EF4-FFF2-40B4-BE49-F238E27FC236}">
                <a16:creationId xmlns:a16="http://schemas.microsoft.com/office/drawing/2014/main" id="{FB893C54-36DA-401C-A93F-2D8FB69C025A}"/>
              </a:ext>
            </a:extLst>
          </p:cNvPr>
          <p:cNvSpPr txBox="1"/>
          <p:nvPr/>
        </p:nvSpPr>
        <p:spPr>
          <a:xfrm>
            <a:off x="762000" y="1219200"/>
            <a:ext cx="7848600" cy="1785104"/>
          </a:xfrm>
          <a:prstGeom prst="rect">
            <a:avLst/>
          </a:prstGeom>
          <a:noFill/>
        </p:spPr>
        <p:txBody>
          <a:bodyPr wrap="square" rtlCol="0">
            <a:spAutoFit/>
          </a:bodyPr>
          <a:lstStyle/>
          <a:p>
            <a:r>
              <a:rPr lang="en-US" sz="2200" dirty="0">
                <a:latin typeface="Arial" panose="020B0604020202020204" pitchFamily="34" charset="0"/>
              </a:rPr>
              <a:t>Aaron's sons </a:t>
            </a:r>
            <a:r>
              <a:rPr lang="en-US" sz="2200" dirty="0" err="1">
                <a:latin typeface="Arial" panose="020B0604020202020204" pitchFamily="34" charset="0"/>
              </a:rPr>
              <a:t>Nadab</a:t>
            </a:r>
            <a:r>
              <a:rPr lang="en-US" sz="2200" dirty="0">
                <a:latin typeface="Arial" panose="020B0604020202020204" pitchFamily="34" charset="0"/>
              </a:rPr>
              <a:t> and </a:t>
            </a:r>
            <a:r>
              <a:rPr lang="en-US" sz="2200" dirty="0" err="1">
                <a:latin typeface="Arial" panose="020B0604020202020204" pitchFamily="34" charset="0"/>
              </a:rPr>
              <a:t>Abihu</a:t>
            </a:r>
            <a:r>
              <a:rPr lang="en-US" sz="2200" dirty="0">
                <a:latin typeface="Arial" panose="020B0604020202020204" pitchFamily="34" charset="0"/>
              </a:rPr>
              <a:t> took their censers, put fire in them and added incense; and they offered unauthorized fire before the LORD, contrary to his command. So fire came out from the presence of the LORD and consumed them, and they died before the LORD. (NIV</a:t>
            </a:r>
            <a:r>
              <a:rPr lang="en-US" sz="2200" dirty="0"/>
              <a:t>)</a:t>
            </a:r>
          </a:p>
        </p:txBody>
      </p:sp>
    </p:spTree>
    <p:extLst>
      <p:ext uri="{BB962C8B-B14F-4D97-AF65-F5344CB8AC3E}">
        <p14:creationId xmlns:p14="http://schemas.microsoft.com/office/powerpoint/2010/main" val="149148210"/>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E5FAD0"/>
                </a:solidFill>
              </a:rPr>
              <a:t>Scholastic</a:t>
            </a:r>
            <a:r>
              <a:rPr lang="en-US" dirty="0">
                <a:solidFill>
                  <a:schemeClr val="accent1">
                    <a:lumMod val="20000"/>
                    <a:lumOff val="80000"/>
                  </a:schemeClr>
                </a:solidFill>
              </a:rPr>
              <a:t> Interpretation</a:t>
            </a:r>
          </a:p>
        </p:txBody>
      </p:sp>
      <p:sp>
        <p:nvSpPr>
          <p:cNvPr id="3" name="Content Placeholder 2"/>
          <p:cNvSpPr>
            <a:spLocks noGrp="1"/>
          </p:cNvSpPr>
          <p:nvPr>
            <p:ph idx="1"/>
          </p:nvPr>
        </p:nvSpPr>
        <p:spPr>
          <a:xfrm>
            <a:off x="304800" y="1447800"/>
            <a:ext cx="8382000" cy="4861560"/>
          </a:xfrm>
        </p:spPr>
        <p:txBody>
          <a:bodyPr/>
          <a:lstStyle/>
          <a:p>
            <a:pPr>
              <a:spcBef>
                <a:spcPts val="1200"/>
              </a:spcBef>
              <a:buSzPct val="110000"/>
              <a:buFont typeface="Arial" pitchFamily="34" charset="0"/>
              <a:buChar char="•"/>
            </a:pPr>
            <a:r>
              <a:rPr lang="en-US" dirty="0"/>
              <a:t>Under scholasticism, the universities promoted exegetical study of the text, with a move toward a more </a:t>
            </a:r>
            <a:r>
              <a:rPr lang="en-US" dirty="0">
                <a:solidFill>
                  <a:srgbClr val="FBFE7A"/>
                </a:solidFill>
              </a:rPr>
              <a:t>literal</a:t>
            </a:r>
            <a:r>
              <a:rPr lang="en-US" dirty="0"/>
              <a:t> approach to interpretation.</a:t>
            </a:r>
          </a:p>
          <a:p>
            <a:pPr>
              <a:spcBef>
                <a:spcPts val="1200"/>
              </a:spcBef>
              <a:buSzPct val="110000"/>
              <a:buFont typeface="Arial" pitchFamily="34" charset="0"/>
              <a:buChar char="•"/>
            </a:pPr>
            <a:r>
              <a:rPr lang="en-US" dirty="0"/>
              <a:t>The discovery of </a:t>
            </a:r>
            <a:r>
              <a:rPr lang="en-US" dirty="0">
                <a:solidFill>
                  <a:srgbClr val="66FF66"/>
                </a:solidFill>
              </a:rPr>
              <a:t>Aristotle</a:t>
            </a:r>
            <a:r>
              <a:rPr lang="en-US" dirty="0"/>
              <a:t>’s writings, however, led to the elevation of human </a:t>
            </a:r>
            <a:r>
              <a:rPr lang="en-US" dirty="0">
                <a:solidFill>
                  <a:srgbClr val="66FF66"/>
                </a:solidFill>
              </a:rPr>
              <a:t>reason</a:t>
            </a:r>
            <a:r>
              <a:rPr lang="en-US" dirty="0"/>
              <a:t> to an equality with divine revelation.</a:t>
            </a:r>
          </a:p>
          <a:p>
            <a:pPr>
              <a:spcBef>
                <a:spcPts val="1200"/>
              </a:spcBef>
              <a:buSzPct val="110000"/>
              <a:buFont typeface="Arial" pitchFamily="34" charset="0"/>
              <a:buChar char="•"/>
            </a:pPr>
            <a:r>
              <a:rPr lang="en-US" dirty="0"/>
              <a:t>The elevation of </a:t>
            </a:r>
            <a:r>
              <a:rPr lang="en-US" dirty="0">
                <a:solidFill>
                  <a:srgbClr val="66FF66"/>
                </a:solidFill>
              </a:rPr>
              <a:t>reason</a:t>
            </a:r>
            <a:r>
              <a:rPr lang="en-US" dirty="0"/>
              <a:t> led to a repudiation of the allegorical method as well as of mystical readings of the text, preparing the way for the </a:t>
            </a:r>
            <a:r>
              <a:rPr lang="en-US" dirty="0" err="1"/>
              <a:t>Rennaissance</a:t>
            </a:r>
            <a:r>
              <a:rPr lang="en-US" dirty="0"/>
              <a:t> and the Reformation.</a:t>
            </a:r>
          </a:p>
        </p:txBody>
      </p:sp>
    </p:spTree>
    <p:extLst>
      <p:ext uri="{BB962C8B-B14F-4D97-AF65-F5344CB8AC3E}">
        <p14:creationId xmlns:p14="http://schemas.microsoft.com/office/powerpoint/2010/main" val="56192356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944562"/>
          </a:xfrm>
        </p:spPr>
        <p:txBody>
          <a:bodyPr>
            <a:normAutofit/>
          </a:bodyPr>
          <a:lstStyle/>
          <a:p>
            <a:r>
              <a:rPr lang="en-US" dirty="0">
                <a:solidFill>
                  <a:srgbClr val="E5FAD0"/>
                </a:solidFill>
              </a:rPr>
              <a:t>Reformation</a:t>
            </a:r>
            <a:r>
              <a:rPr lang="en-US" dirty="0">
                <a:solidFill>
                  <a:schemeClr val="accent1">
                    <a:lumMod val="20000"/>
                    <a:lumOff val="80000"/>
                  </a:schemeClr>
                </a:solidFill>
              </a:rPr>
              <a:t> Interpretation—1 </a:t>
            </a:r>
          </a:p>
        </p:txBody>
      </p:sp>
      <p:sp>
        <p:nvSpPr>
          <p:cNvPr id="3" name="Content Placeholder 2"/>
          <p:cNvSpPr>
            <a:spLocks noGrp="1"/>
          </p:cNvSpPr>
          <p:nvPr>
            <p:ph idx="1"/>
          </p:nvPr>
        </p:nvSpPr>
        <p:spPr>
          <a:xfrm>
            <a:off x="304800" y="1405915"/>
            <a:ext cx="8534400" cy="5105400"/>
          </a:xfrm>
        </p:spPr>
        <p:txBody>
          <a:bodyPr>
            <a:normAutofit/>
          </a:bodyPr>
          <a:lstStyle/>
          <a:p>
            <a:pPr>
              <a:spcBef>
                <a:spcPts val="1200"/>
              </a:spcBef>
              <a:buSzPct val="110000"/>
              <a:buFont typeface="Arial" pitchFamily="34" charset="0"/>
              <a:buChar char="•"/>
            </a:pPr>
            <a:r>
              <a:rPr lang="en-US" dirty="0"/>
              <a:t>The Reformers adopted the view that </a:t>
            </a:r>
            <a:r>
              <a:rPr lang="en-US" i="1" dirty="0">
                <a:solidFill>
                  <a:srgbClr val="3FFFFF"/>
                </a:solidFill>
              </a:rPr>
              <a:t>sola Scriptura</a:t>
            </a:r>
            <a:r>
              <a:rPr lang="en-US" dirty="0"/>
              <a:t> (Scripture alone) sufficed for </a:t>
            </a:r>
            <a:r>
              <a:rPr lang="en-US" dirty="0" err="1"/>
              <a:t>interpre-tation</a:t>
            </a:r>
            <a:r>
              <a:rPr lang="en-US" dirty="0"/>
              <a:t> and that the </a:t>
            </a:r>
            <a:r>
              <a:rPr lang="en-US" dirty="0">
                <a:solidFill>
                  <a:srgbClr val="E5FAD0"/>
                </a:solidFill>
              </a:rPr>
              <a:t>plain meaning </a:t>
            </a:r>
            <a:r>
              <a:rPr lang="en-US" dirty="0"/>
              <a:t>of Scripture was the only meaning yielding objective truth.</a:t>
            </a:r>
          </a:p>
          <a:p>
            <a:pPr>
              <a:spcBef>
                <a:spcPts val="1200"/>
              </a:spcBef>
              <a:buSzPct val="110000"/>
              <a:buFont typeface="Arial" pitchFamily="34" charset="0"/>
              <a:buChar char="•"/>
            </a:pPr>
            <a:r>
              <a:rPr lang="en-US" dirty="0"/>
              <a:t>The Greek and Hebrew manuscripts brought from Constantinople revived a study of the text in the </a:t>
            </a:r>
            <a:r>
              <a:rPr lang="en-US" dirty="0">
                <a:solidFill>
                  <a:srgbClr val="E5FAD0"/>
                </a:solidFill>
              </a:rPr>
              <a:t>original languages</a:t>
            </a:r>
            <a:r>
              <a:rPr lang="en-US" dirty="0"/>
              <a:t>, along with translation into the </a:t>
            </a:r>
            <a:r>
              <a:rPr lang="en-US" dirty="0">
                <a:solidFill>
                  <a:srgbClr val="E5FAD0"/>
                </a:solidFill>
              </a:rPr>
              <a:t>vernacular languages</a:t>
            </a:r>
            <a:r>
              <a:rPr lang="en-US" dirty="0"/>
              <a:t>, giving common people access to reading the Bible for themselves.</a:t>
            </a:r>
          </a:p>
          <a:p>
            <a:pPr>
              <a:spcBef>
                <a:spcPts val="1200"/>
              </a:spcBef>
              <a:buSzPct val="110000"/>
              <a:buFont typeface="Arial" pitchFamily="34" charset="0"/>
              <a:buChar char="•"/>
            </a:pPr>
            <a:r>
              <a:rPr lang="en-US" dirty="0"/>
              <a:t>The printing press made the Bible not only widely available but also more affordable for all.</a:t>
            </a:r>
          </a:p>
          <a:p>
            <a:endParaRPr lang="en-US" dirty="0"/>
          </a:p>
        </p:txBody>
      </p:sp>
    </p:spTree>
    <p:extLst>
      <p:ext uri="{BB962C8B-B14F-4D97-AF65-F5344CB8AC3E}">
        <p14:creationId xmlns:p14="http://schemas.microsoft.com/office/powerpoint/2010/main" val="1699896262"/>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868362"/>
          </a:xfrm>
        </p:spPr>
        <p:txBody>
          <a:bodyPr>
            <a:normAutofit/>
          </a:bodyPr>
          <a:lstStyle/>
          <a:p>
            <a:r>
              <a:rPr lang="en-US" dirty="0">
                <a:solidFill>
                  <a:srgbClr val="E5FAD0"/>
                </a:solidFill>
              </a:rPr>
              <a:t>Reformation</a:t>
            </a:r>
            <a:r>
              <a:rPr lang="en-US" dirty="0">
                <a:solidFill>
                  <a:schemeClr val="accent1">
                    <a:lumMod val="20000"/>
                    <a:lumOff val="80000"/>
                  </a:schemeClr>
                </a:solidFill>
              </a:rPr>
              <a:t> Interpretation—2 </a:t>
            </a:r>
            <a:endParaRPr lang="en-US" dirty="0"/>
          </a:p>
        </p:txBody>
      </p:sp>
      <p:sp>
        <p:nvSpPr>
          <p:cNvPr id="3" name="Content Placeholder 2"/>
          <p:cNvSpPr>
            <a:spLocks noGrp="1"/>
          </p:cNvSpPr>
          <p:nvPr>
            <p:ph idx="1"/>
          </p:nvPr>
        </p:nvSpPr>
        <p:spPr>
          <a:xfrm>
            <a:off x="304800" y="1295400"/>
            <a:ext cx="8229600" cy="5257800"/>
          </a:xfrm>
        </p:spPr>
        <p:txBody>
          <a:bodyPr/>
          <a:lstStyle/>
          <a:p>
            <a:pPr>
              <a:spcBef>
                <a:spcPts val="1200"/>
              </a:spcBef>
              <a:buSzPct val="110000"/>
              <a:buFont typeface="Arial" pitchFamily="34" charset="0"/>
              <a:buChar char="•"/>
            </a:pPr>
            <a:r>
              <a:rPr lang="en-US" dirty="0"/>
              <a:t>Scripture was deemed to be </a:t>
            </a:r>
            <a:r>
              <a:rPr lang="en-US" dirty="0">
                <a:solidFill>
                  <a:srgbClr val="3FFFFF"/>
                </a:solidFill>
              </a:rPr>
              <a:t>self-interpreting</a:t>
            </a:r>
            <a:r>
              <a:rPr lang="en-US" dirty="0"/>
              <a:t> (</a:t>
            </a:r>
            <a:r>
              <a:rPr lang="en-US" i="1" dirty="0"/>
              <a:t>sui </a:t>
            </a:r>
            <a:r>
              <a:rPr lang="en-US" i="1" dirty="0" err="1"/>
              <a:t>ipsius</a:t>
            </a:r>
            <a:r>
              <a:rPr lang="en-US" i="1" dirty="0"/>
              <a:t> </a:t>
            </a:r>
            <a:r>
              <a:rPr lang="en-US" i="1" dirty="0" err="1"/>
              <a:t>interpres</a:t>
            </a:r>
            <a:r>
              <a:rPr lang="en-US" dirty="0"/>
              <a:t>) and clear in its meaning (the </a:t>
            </a:r>
            <a:r>
              <a:rPr lang="en-US" dirty="0">
                <a:solidFill>
                  <a:srgbClr val="3FFFFF"/>
                </a:solidFill>
              </a:rPr>
              <a:t>perspicuity</a:t>
            </a:r>
            <a:r>
              <a:rPr lang="en-US" dirty="0"/>
              <a:t> of Scripture).</a:t>
            </a:r>
          </a:p>
          <a:p>
            <a:pPr>
              <a:spcBef>
                <a:spcPts val="1200"/>
              </a:spcBef>
              <a:buSzPct val="110000"/>
              <a:buFont typeface="Arial" pitchFamily="34" charset="0"/>
              <a:buChar char="•"/>
            </a:pPr>
            <a:r>
              <a:rPr lang="en-US" dirty="0"/>
              <a:t>Those parts not clear were to be interpreted according to “</a:t>
            </a:r>
            <a:r>
              <a:rPr lang="en-US" dirty="0">
                <a:solidFill>
                  <a:srgbClr val="3FFFFF"/>
                </a:solidFill>
              </a:rPr>
              <a:t>the analogy of faith</a:t>
            </a:r>
            <a:r>
              <a:rPr lang="en-US" dirty="0"/>
              <a:t>,” meaning that all Scripture is in internal agreement, so that unclear passages are interpreted by those that are clear.</a:t>
            </a:r>
          </a:p>
          <a:p>
            <a:pPr>
              <a:spcBef>
                <a:spcPts val="1200"/>
              </a:spcBef>
              <a:buSzPct val="110000"/>
              <a:buFont typeface="Arial" pitchFamily="34" charset="0"/>
              <a:buChar char="•"/>
            </a:pPr>
            <a:r>
              <a:rPr lang="en-US" dirty="0"/>
              <a:t>Scripture was held to be </a:t>
            </a:r>
            <a:r>
              <a:rPr lang="en-US" dirty="0">
                <a:solidFill>
                  <a:srgbClr val="3FFFFF"/>
                </a:solidFill>
              </a:rPr>
              <a:t>infallible</a:t>
            </a:r>
            <a:r>
              <a:rPr lang="en-US" dirty="0"/>
              <a:t> revelation, free from erroneous teaching, believed by faith to be entirely trustworthy in its teachings.</a:t>
            </a:r>
          </a:p>
          <a:p>
            <a:pPr>
              <a:buSzPct val="110000"/>
              <a:buFont typeface="Arial" pitchFamily="34" charset="0"/>
              <a:buChar char="•"/>
            </a:pPr>
            <a:endParaRPr lang="en-US" dirty="0"/>
          </a:p>
        </p:txBody>
      </p:sp>
    </p:spTree>
    <p:extLst>
      <p:ext uri="{BB962C8B-B14F-4D97-AF65-F5344CB8AC3E}">
        <p14:creationId xmlns:p14="http://schemas.microsoft.com/office/powerpoint/2010/main" val="385504861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p:spPr>
        <p:txBody>
          <a:bodyPr>
            <a:normAutofit fontScale="90000"/>
          </a:bodyPr>
          <a:lstStyle/>
          <a:p>
            <a:r>
              <a:rPr lang="en-US" dirty="0">
                <a:solidFill>
                  <a:srgbClr val="E5FAD0"/>
                </a:solidFill>
              </a:rPr>
              <a:t>The Enlightenment </a:t>
            </a:r>
            <a:r>
              <a:rPr lang="en-US" dirty="0">
                <a:solidFill>
                  <a:schemeClr val="accent1">
                    <a:lumMod val="20000"/>
                    <a:lumOff val="80000"/>
                  </a:schemeClr>
                </a:solidFill>
              </a:rPr>
              <a:t>and </a:t>
            </a:r>
            <a:r>
              <a:rPr lang="en-US" dirty="0">
                <a:solidFill>
                  <a:srgbClr val="E5FAD0"/>
                </a:solidFill>
              </a:rPr>
              <a:t>Modern</a:t>
            </a:r>
            <a:r>
              <a:rPr lang="en-US" dirty="0">
                <a:solidFill>
                  <a:schemeClr val="accent1">
                    <a:lumMod val="20000"/>
                    <a:lumOff val="80000"/>
                  </a:schemeClr>
                </a:solidFill>
              </a:rPr>
              <a:t> Interpretation—1 </a:t>
            </a:r>
          </a:p>
        </p:txBody>
      </p:sp>
      <p:sp>
        <p:nvSpPr>
          <p:cNvPr id="3" name="Content Placeholder 2"/>
          <p:cNvSpPr>
            <a:spLocks noGrp="1"/>
          </p:cNvSpPr>
          <p:nvPr>
            <p:ph idx="1"/>
          </p:nvPr>
        </p:nvSpPr>
        <p:spPr>
          <a:xfrm>
            <a:off x="228600" y="1676400"/>
            <a:ext cx="8610600" cy="5029200"/>
          </a:xfrm>
        </p:spPr>
        <p:txBody>
          <a:bodyPr>
            <a:normAutofit/>
          </a:bodyPr>
          <a:lstStyle/>
          <a:p>
            <a:pPr>
              <a:spcBef>
                <a:spcPts val="1200"/>
              </a:spcBef>
              <a:buSzPct val="110000"/>
              <a:buFont typeface="Arial" pitchFamily="34" charset="0"/>
              <a:buChar char="•"/>
            </a:pPr>
            <a:r>
              <a:rPr lang="en-US" dirty="0"/>
              <a:t>The </a:t>
            </a:r>
            <a:r>
              <a:rPr lang="en-US" dirty="0">
                <a:solidFill>
                  <a:srgbClr val="E5FAD0"/>
                </a:solidFill>
              </a:rPr>
              <a:t>Enlightenment</a:t>
            </a:r>
            <a:r>
              <a:rPr lang="en-US" dirty="0"/>
              <a:t> swept in a new era of </a:t>
            </a:r>
            <a:r>
              <a:rPr lang="en-US" dirty="0">
                <a:solidFill>
                  <a:srgbClr val="66FF66"/>
                </a:solidFill>
              </a:rPr>
              <a:t>Deism</a:t>
            </a:r>
            <a:r>
              <a:rPr lang="en-US" dirty="0"/>
              <a:t>, </a:t>
            </a:r>
            <a:r>
              <a:rPr lang="en-US" dirty="0">
                <a:solidFill>
                  <a:srgbClr val="66FF66"/>
                </a:solidFill>
              </a:rPr>
              <a:t>humanism</a:t>
            </a:r>
            <a:r>
              <a:rPr lang="en-US" dirty="0"/>
              <a:t>, </a:t>
            </a:r>
            <a:r>
              <a:rPr lang="en-US" dirty="0">
                <a:solidFill>
                  <a:srgbClr val="66FF66"/>
                </a:solidFill>
              </a:rPr>
              <a:t>rationalism</a:t>
            </a:r>
            <a:r>
              <a:rPr lang="en-US" dirty="0"/>
              <a:t>, and </a:t>
            </a:r>
            <a:r>
              <a:rPr lang="en-US" dirty="0">
                <a:solidFill>
                  <a:srgbClr val="66FF66"/>
                </a:solidFill>
              </a:rPr>
              <a:t>skepticism</a:t>
            </a:r>
            <a:r>
              <a:rPr lang="en-US" dirty="0"/>
              <a:t>.  It laid the foundation for modern biblical criticism.</a:t>
            </a:r>
          </a:p>
          <a:p>
            <a:pPr>
              <a:spcBef>
                <a:spcPts val="1200"/>
              </a:spcBef>
              <a:buSzPct val="110000"/>
              <a:buFont typeface="Arial" pitchFamily="34" charset="0"/>
              <a:buChar char="•"/>
            </a:pPr>
            <a:r>
              <a:rPr lang="en-US" dirty="0">
                <a:solidFill>
                  <a:srgbClr val="66FF66"/>
                </a:solidFill>
              </a:rPr>
              <a:t>Rationalist</a:t>
            </a:r>
            <a:r>
              <a:rPr lang="en-US" dirty="0"/>
              <a:t> thinkers came to despise the church and its teachings, and so also the Bible.  They did not trust in supernaturalism, including prophecy and divine revelation, but only in the rational laws of nature and in </a:t>
            </a:r>
            <a:r>
              <a:rPr lang="en-US" dirty="0">
                <a:solidFill>
                  <a:srgbClr val="66FF66"/>
                </a:solidFill>
              </a:rPr>
              <a:t>human reasoning power</a:t>
            </a:r>
            <a:r>
              <a:rPr lang="en-US" dirty="0"/>
              <a:t>.</a:t>
            </a:r>
          </a:p>
          <a:p>
            <a:pPr>
              <a:spcBef>
                <a:spcPts val="1200"/>
              </a:spcBef>
              <a:buSzPct val="110000"/>
              <a:buFont typeface="Arial" pitchFamily="34" charset="0"/>
              <a:buChar char="•"/>
            </a:pPr>
            <a:r>
              <a:rPr lang="en-US" dirty="0"/>
              <a:t>The Bible came to be regarded as merely a record of </a:t>
            </a:r>
            <a:r>
              <a:rPr lang="en-US" dirty="0">
                <a:solidFill>
                  <a:srgbClr val="66FF66"/>
                </a:solidFill>
              </a:rPr>
              <a:t>human beliefs</a:t>
            </a:r>
            <a:r>
              <a:rPr lang="en-US" dirty="0"/>
              <a:t>, to be studied as any other book.</a:t>
            </a:r>
          </a:p>
        </p:txBody>
      </p:sp>
    </p:spTree>
    <p:extLst>
      <p:ext uri="{BB962C8B-B14F-4D97-AF65-F5344CB8AC3E}">
        <p14:creationId xmlns:p14="http://schemas.microsoft.com/office/powerpoint/2010/main" val="10341111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US" dirty="0">
                <a:solidFill>
                  <a:srgbClr val="E5FAD0"/>
                </a:solidFill>
              </a:rPr>
              <a:t>The Enlightenment </a:t>
            </a:r>
            <a:r>
              <a:rPr lang="en-US" dirty="0">
                <a:solidFill>
                  <a:schemeClr val="accent1">
                    <a:lumMod val="20000"/>
                    <a:lumOff val="80000"/>
                  </a:schemeClr>
                </a:solidFill>
              </a:rPr>
              <a:t>and </a:t>
            </a:r>
            <a:r>
              <a:rPr lang="en-US" dirty="0">
                <a:solidFill>
                  <a:srgbClr val="E5FAD0"/>
                </a:solidFill>
              </a:rPr>
              <a:t>Modern</a:t>
            </a:r>
            <a:r>
              <a:rPr lang="en-US" dirty="0">
                <a:solidFill>
                  <a:schemeClr val="accent1">
                    <a:lumMod val="20000"/>
                    <a:lumOff val="80000"/>
                  </a:schemeClr>
                </a:solidFill>
              </a:rPr>
              <a:t> Interpretation—2 </a:t>
            </a:r>
            <a:endParaRPr lang="en-US" dirty="0"/>
          </a:p>
        </p:txBody>
      </p:sp>
      <p:sp>
        <p:nvSpPr>
          <p:cNvPr id="3" name="Content Placeholder 2"/>
          <p:cNvSpPr>
            <a:spLocks noGrp="1"/>
          </p:cNvSpPr>
          <p:nvPr>
            <p:ph idx="1"/>
          </p:nvPr>
        </p:nvSpPr>
        <p:spPr>
          <a:xfrm>
            <a:off x="228600" y="1600200"/>
            <a:ext cx="8610600" cy="5029200"/>
          </a:xfrm>
        </p:spPr>
        <p:txBody>
          <a:bodyPr>
            <a:normAutofit lnSpcReduction="10000"/>
          </a:bodyPr>
          <a:lstStyle/>
          <a:p>
            <a:pPr>
              <a:spcBef>
                <a:spcPts val="1200"/>
              </a:spcBef>
              <a:buSzPct val="110000"/>
              <a:buFont typeface="Arial" pitchFamily="34" charset="0"/>
              <a:buChar char="•"/>
            </a:pPr>
            <a:r>
              <a:rPr lang="en-US" dirty="0"/>
              <a:t>The </a:t>
            </a:r>
            <a:r>
              <a:rPr lang="en-US" dirty="0">
                <a:solidFill>
                  <a:srgbClr val="66FF66"/>
                </a:solidFill>
              </a:rPr>
              <a:t>History-of-Religions school </a:t>
            </a:r>
            <a:r>
              <a:rPr lang="en-US" dirty="0"/>
              <a:t>taught that religion is evolutionary, that there is a struggle in which more advanced religions replace those that are inferior.  While Christianity is now the most advanced religion, it may be </a:t>
            </a:r>
            <a:r>
              <a:rPr lang="en-US" dirty="0" err="1"/>
              <a:t>superceded</a:t>
            </a:r>
            <a:r>
              <a:rPr lang="en-US" dirty="0"/>
              <a:t> when a superior form of religion appears once again.</a:t>
            </a:r>
          </a:p>
          <a:p>
            <a:pPr>
              <a:spcBef>
                <a:spcPts val="1200"/>
              </a:spcBef>
              <a:buSzPct val="110000"/>
              <a:buFont typeface="Arial" pitchFamily="34" charset="0"/>
              <a:buChar char="•"/>
            </a:pPr>
            <a:r>
              <a:rPr lang="en-US" dirty="0">
                <a:solidFill>
                  <a:srgbClr val="66FF66"/>
                </a:solidFill>
              </a:rPr>
              <a:t>Rationalism</a:t>
            </a:r>
            <a:r>
              <a:rPr lang="en-US" dirty="0"/>
              <a:t> held that the universe is constructed according to rational principles or scientific laws and that religion and the Bible must be purified of irrational and immoral elements.  Belief in the supernatural implies the suspension of natural law.  This is irrational and unacceptable.</a:t>
            </a:r>
          </a:p>
        </p:txBody>
      </p:sp>
    </p:spTree>
    <p:extLst>
      <p:ext uri="{BB962C8B-B14F-4D97-AF65-F5344CB8AC3E}">
        <p14:creationId xmlns:p14="http://schemas.microsoft.com/office/powerpoint/2010/main" val="349698192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73162"/>
          </a:xfrm>
        </p:spPr>
        <p:txBody>
          <a:bodyPr>
            <a:normAutofit fontScale="90000"/>
          </a:bodyPr>
          <a:lstStyle/>
          <a:p>
            <a:r>
              <a:rPr lang="en-US" dirty="0">
                <a:solidFill>
                  <a:srgbClr val="E5FAD0"/>
                </a:solidFill>
              </a:rPr>
              <a:t>The Enlightenment </a:t>
            </a:r>
            <a:r>
              <a:rPr lang="en-US" dirty="0">
                <a:solidFill>
                  <a:schemeClr val="accent1">
                    <a:lumMod val="20000"/>
                    <a:lumOff val="80000"/>
                  </a:schemeClr>
                </a:solidFill>
              </a:rPr>
              <a:t>and </a:t>
            </a:r>
            <a:r>
              <a:rPr lang="en-US" dirty="0">
                <a:solidFill>
                  <a:srgbClr val="E5FAD0"/>
                </a:solidFill>
              </a:rPr>
              <a:t>Modern</a:t>
            </a:r>
            <a:r>
              <a:rPr lang="en-US" dirty="0">
                <a:solidFill>
                  <a:schemeClr val="accent1">
                    <a:lumMod val="20000"/>
                    <a:lumOff val="80000"/>
                  </a:schemeClr>
                </a:solidFill>
              </a:rPr>
              <a:t> Interpretation—3 </a:t>
            </a:r>
            <a:endParaRPr lang="en-US" dirty="0"/>
          </a:p>
        </p:txBody>
      </p:sp>
      <p:sp>
        <p:nvSpPr>
          <p:cNvPr id="3" name="Content Placeholder 2"/>
          <p:cNvSpPr>
            <a:spLocks noGrp="1"/>
          </p:cNvSpPr>
          <p:nvPr>
            <p:ph idx="1"/>
          </p:nvPr>
        </p:nvSpPr>
        <p:spPr>
          <a:xfrm>
            <a:off x="228600" y="1600200"/>
            <a:ext cx="8610600" cy="5029200"/>
          </a:xfrm>
        </p:spPr>
        <p:txBody>
          <a:bodyPr>
            <a:normAutofit/>
          </a:bodyPr>
          <a:lstStyle/>
          <a:p>
            <a:pPr>
              <a:spcBef>
                <a:spcPts val="1200"/>
              </a:spcBef>
              <a:buSzPct val="110000"/>
              <a:buFont typeface="Arial" pitchFamily="34" charset="0"/>
              <a:buChar char="•"/>
            </a:pPr>
            <a:r>
              <a:rPr lang="en-US" dirty="0"/>
              <a:t>Scholars believed that any text or religious movement must be understood in its historical context.  Textual features were clues to the </a:t>
            </a:r>
            <a:r>
              <a:rPr lang="en-US" dirty="0">
                <a:solidFill>
                  <a:srgbClr val="66FF66"/>
                </a:solidFill>
              </a:rPr>
              <a:t>historical  evolution </a:t>
            </a:r>
            <a:r>
              <a:rPr lang="en-US" dirty="0"/>
              <a:t>of both the texts and the religious beliefs of the communities that produced them.  Historical developments became more important than theological teachings.</a:t>
            </a:r>
          </a:p>
          <a:p>
            <a:pPr>
              <a:spcBef>
                <a:spcPts val="1200"/>
              </a:spcBef>
              <a:buSzPct val="110000"/>
              <a:buFont typeface="Arial" pitchFamily="34" charset="0"/>
              <a:buChar char="•"/>
            </a:pPr>
            <a:r>
              <a:rPr lang="en-US" dirty="0">
                <a:solidFill>
                  <a:srgbClr val="66FF66"/>
                </a:solidFill>
              </a:rPr>
              <a:t>Historical criticism </a:t>
            </a:r>
            <a:r>
              <a:rPr lang="en-US" dirty="0"/>
              <a:t>developed a method that claimed to be both objective and scientific, that would produce an “assured result.”  To do that, the supernatural could not be considered.</a:t>
            </a:r>
          </a:p>
        </p:txBody>
      </p:sp>
    </p:spTree>
    <p:extLst>
      <p:ext uri="{BB962C8B-B14F-4D97-AF65-F5344CB8AC3E}">
        <p14:creationId xmlns:p14="http://schemas.microsoft.com/office/powerpoint/2010/main" val="1460447740"/>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dirty="0">
                <a:solidFill>
                  <a:srgbClr val="E5FAD0"/>
                </a:solidFill>
              </a:rPr>
              <a:t>Historical Criticism</a:t>
            </a:r>
            <a:r>
              <a:rPr lang="en-US" dirty="0">
                <a:solidFill>
                  <a:schemeClr val="accent1">
                    <a:lumMod val="20000"/>
                    <a:lumOff val="80000"/>
                  </a:schemeClr>
                </a:solidFill>
              </a:rPr>
              <a:t>—1 </a:t>
            </a:r>
            <a:endParaRPr lang="en-US" dirty="0"/>
          </a:p>
        </p:txBody>
      </p:sp>
      <p:sp>
        <p:nvSpPr>
          <p:cNvPr id="3" name="Content Placeholder 2"/>
          <p:cNvSpPr>
            <a:spLocks noGrp="1"/>
          </p:cNvSpPr>
          <p:nvPr>
            <p:ph idx="1"/>
          </p:nvPr>
        </p:nvSpPr>
        <p:spPr>
          <a:xfrm>
            <a:off x="304800" y="1295400"/>
            <a:ext cx="8305800" cy="5410200"/>
          </a:xfrm>
        </p:spPr>
        <p:txBody>
          <a:bodyPr>
            <a:noAutofit/>
          </a:bodyPr>
          <a:lstStyle/>
          <a:p>
            <a:pPr>
              <a:spcBef>
                <a:spcPts val="1200"/>
              </a:spcBef>
              <a:buSzPct val="110000"/>
              <a:buFont typeface="Arial" pitchFamily="34" charset="0"/>
              <a:buChar char="•"/>
            </a:pPr>
            <a:r>
              <a:rPr lang="en-US" sz="2900" dirty="0"/>
              <a:t>The historical-critical method has three major </a:t>
            </a:r>
            <a:r>
              <a:rPr lang="en-US" sz="2900" dirty="0">
                <a:solidFill>
                  <a:srgbClr val="66FF66"/>
                </a:solidFill>
              </a:rPr>
              <a:t>presuppositions</a:t>
            </a:r>
            <a:r>
              <a:rPr lang="en-US" sz="2900" dirty="0"/>
              <a:t>, described by Ernst </a:t>
            </a:r>
            <a:r>
              <a:rPr lang="en-US" sz="2900" dirty="0" err="1"/>
              <a:t>Troeltsch</a:t>
            </a:r>
            <a:r>
              <a:rPr lang="en-US" sz="2900" dirty="0"/>
              <a:t>, which are supposed to make it scientific:</a:t>
            </a:r>
          </a:p>
          <a:p>
            <a:pPr marL="1364742" lvl="2" indent="-514350">
              <a:spcBef>
                <a:spcPts val="1200"/>
              </a:spcBef>
              <a:buSzPct val="100000"/>
              <a:buFont typeface="+mj-lt"/>
              <a:buAutoNum type="arabicPeriod"/>
            </a:pPr>
            <a:r>
              <a:rPr lang="en-US" sz="2900" dirty="0"/>
              <a:t>The principle of </a:t>
            </a:r>
            <a:r>
              <a:rPr lang="en-US" sz="2900" dirty="0">
                <a:solidFill>
                  <a:srgbClr val="66FF66"/>
                </a:solidFill>
              </a:rPr>
              <a:t>correlation</a:t>
            </a:r>
          </a:p>
          <a:p>
            <a:pPr marL="1364742" lvl="2" indent="-514350">
              <a:spcBef>
                <a:spcPts val="1200"/>
              </a:spcBef>
              <a:buSzPct val="100000"/>
              <a:buFont typeface="+mj-lt"/>
              <a:buAutoNum type="arabicPeriod"/>
            </a:pPr>
            <a:r>
              <a:rPr lang="en-US" sz="2900" dirty="0"/>
              <a:t>The principle of </a:t>
            </a:r>
            <a:r>
              <a:rPr lang="en-US" sz="2900" dirty="0">
                <a:solidFill>
                  <a:srgbClr val="66FF66"/>
                </a:solidFill>
              </a:rPr>
              <a:t>analogy</a:t>
            </a:r>
          </a:p>
          <a:p>
            <a:pPr marL="1364742" lvl="2" indent="-514350">
              <a:spcBef>
                <a:spcPts val="1200"/>
              </a:spcBef>
              <a:buSzPct val="100000"/>
              <a:buFont typeface="+mj-lt"/>
              <a:buAutoNum type="arabicPeriod"/>
            </a:pPr>
            <a:r>
              <a:rPr lang="en-US" sz="2900" dirty="0"/>
              <a:t>The principle of </a:t>
            </a:r>
            <a:r>
              <a:rPr lang="en-US" sz="2900" dirty="0">
                <a:solidFill>
                  <a:srgbClr val="66FF66"/>
                </a:solidFill>
              </a:rPr>
              <a:t>criticism</a:t>
            </a:r>
          </a:p>
          <a:p>
            <a:pPr marL="548640" lvl="2" indent="-411480" algn="l">
              <a:spcBef>
                <a:spcPts val="1200"/>
              </a:spcBef>
              <a:buSzPct val="100000"/>
              <a:buFont typeface="Arial" pitchFamily="34" charset="0"/>
              <a:buChar char="•"/>
            </a:pPr>
            <a:r>
              <a:rPr lang="en-US" sz="2900" dirty="0"/>
              <a:t>These presuppositions are in direct conflict with the claims of the text.  They seriously compromise the conclusions of the study if not true.  The evidence is that they are not.</a:t>
            </a:r>
          </a:p>
        </p:txBody>
      </p:sp>
    </p:spTree>
    <p:extLst>
      <p:ext uri="{BB962C8B-B14F-4D97-AF65-F5344CB8AC3E}">
        <p14:creationId xmlns:p14="http://schemas.microsoft.com/office/powerpoint/2010/main" val="35975987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subTnLst>
                                    <p:animClr clrSpc="rgb" dir="cw">
                                      <p:cBhvr override="childStyle">
                                        <p:cTn dur="1" fill="hold" display="0" masterRel="nextClick" afterEffect="1"/>
                                        <p:tgtEl>
                                          <p:spTgt spid="3">
                                            <p:txEl>
                                              <p:pRg st="2" end="2"/>
                                            </p:txEl>
                                          </p:spTgt>
                                        </p:tgtEl>
                                        <p:attrNameLst>
                                          <p:attrName>ppt_c</p:attrName>
                                        </p:attrNameLst>
                                      </p:cBhvr>
                                      <p:to>
                                        <a:srgbClr val="FF818D"/>
                                      </p:to>
                                    </p:animClr>
                                  </p:sub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subTnLst>
                                    <p:animClr clrSpc="rgb" dir="cw">
                                      <p:cBhvr override="childStyle">
                                        <p:cTn dur="1" fill="hold" display="0" masterRel="nextClick" afterEffect="1"/>
                                        <p:tgtEl>
                                          <p:spTgt spid="3">
                                            <p:txEl>
                                              <p:pRg st="3" end="3"/>
                                            </p:txEl>
                                          </p:spTgt>
                                        </p:tgtEl>
                                        <p:attrNameLst>
                                          <p:attrName>ppt_c</p:attrName>
                                        </p:attrNameLst>
                                      </p:cBhvr>
                                      <p:to>
                                        <a:srgbClr val="FF818D"/>
                                      </p:to>
                                    </p:animClr>
                                  </p:sub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dirty="0">
                <a:solidFill>
                  <a:srgbClr val="E5FAD0"/>
                </a:solidFill>
              </a:rPr>
              <a:t>Historical Criticism</a:t>
            </a:r>
            <a:r>
              <a:rPr lang="en-US" dirty="0">
                <a:solidFill>
                  <a:schemeClr val="accent1">
                    <a:lumMod val="20000"/>
                    <a:lumOff val="80000"/>
                  </a:schemeClr>
                </a:solidFill>
              </a:rPr>
              <a:t>—2 </a:t>
            </a:r>
            <a:endParaRPr lang="en-US" dirty="0"/>
          </a:p>
        </p:txBody>
      </p:sp>
      <p:sp>
        <p:nvSpPr>
          <p:cNvPr id="3" name="Content Placeholder 2"/>
          <p:cNvSpPr>
            <a:spLocks noGrp="1"/>
          </p:cNvSpPr>
          <p:nvPr>
            <p:ph idx="1"/>
          </p:nvPr>
        </p:nvSpPr>
        <p:spPr>
          <a:xfrm>
            <a:off x="76200" y="1295400"/>
            <a:ext cx="8839200" cy="5334000"/>
          </a:xfrm>
        </p:spPr>
        <p:txBody>
          <a:bodyPr>
            <a:normAutofit/>
          </a:bodyPr>
          <a:lstStyle/>
          <a:p>
            <a:pPr marL="651510" indent="-514350">
              <a:spcBef>
                <a:spcPts val="1200"/>
              </a:spcBef>
              <a:buSzPct val="100000"/>
              <a:buFont typeface="+mj-lt"/>
              <a:buAutoNum type="arabicPeriod"/>
            </a:pPr>
            <a:r>
              <a:rPr lang="en-US" dirty="0"/>
              <a:t>The principle of </a:t>
            </a:r>
            <a:r>
              <a:rPr lang="en-US" dirty="0">
                <a:solidFill>
                  <a:srgbClr val="66FF66"/>
                </a:solidFill>
              </a:rPr>
              <a:t>correlation</a:t>
            </a:r>
            <a:r>
              <a:rPr lang="en-US" dirty="0"/>
              <a:t>—History is a closed continuum of cause and effect.  No supernatural influence can interfere to alter the cycle of history.</a:t>
            </a:r>
          </a:p>
          <a:p>
            <a:pPr marL="651510" indent="-514350">
              <a:spcBef>
                <a:spcPts val="1200"/>
              </a:spcBef>
              <a:buSzPct val="100000"/>
              <a:buFont typeface="+mj-lt"/>
              <a:buAutoNum type="arabicPeriod"/>
            </a:pPr>
            <a:r>
              <a:rPr lang="en-US" dirty="0"/>
              <a:t>The principle of </a:t>
            </a:r>
            <a:r>
              <a:rPr lang="en-US" dirty="0">
                <a:solidFill>
                  <a:srgbClr val="66FF66"/>
                </a:solidFill>
              </a:rPr>
              <a:t>analogy</a:t>
            </a:r>
            <a:r>
              <a:rPr lang="en-US" dirty="0"/>
              <a:t>—Such a fundamental homogeneity exists between all historical events that one can make an analogy from any point to any other point.  The past is known by the present.</a:t>
            </a:r>
          </a:p>
          <a:p>
            <a:pPr marL="651510" indent="-514350">
              <a:spcBef>
                <a:spcPts val="1200"/>
              </a:spcBef>
              <a:buSzPct val="100000"/>
              <a:buFont typeface="+mj-lt"/>
              <a:buAutoNum type="arabicPeriod"/>
            </a:pPr>
            <a:r>
              <a:rPr lang="en-US" dirty="0"/>
              <a:t>The principle of </a:t>
            </a:r>
            <a:r>
              <a:rPr lang="en-US" dirty="0">
                <a:solidFill>
                  <a:srgbClr val="66FF66"/>
                </a:solidFill>
              </a:rPr>
              <a:t>criticism</a:t>
            </a:r>
            <a:r>
              <a:rPr lang="en-US" dirty="0"/>
              <a:t>—We cannot speak with certainty about past events, so we should speak in terms of either greater or lesser probability.  Also known as the principle of </a:t>
            </a:r>
            <a:r>
              <a:rPr lang="en-US" dirty="0">
                <a:solidFill>
                  <a:srgbClr val="66FF66"/>
                </a:solidFill>
              </a:rPr>
              <a:t>methodological doubt</a:t>
            </a:r>
            <a:r>
              <a:rPr lang="en-US" dirty="0"/>
              <a:t>.</a:t>
            </a:r>
          </a:p>
          <a:p>
            <a:endParaRPr lang="en-US" dirty="0"/>
          </a:p>
        </p:txBody>
      </p:sp>
    </p:spTree>
    <p:extLst>
      <p:ext uri="{BB962C8B-B14F-4D97-AF65-F5344CB8AC3E}">
        <p14:creationId xmlns:p14="http://schemas.microsoft.com/office/powerpoint/2010/main" val="187413056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a:solidFill>
                  <a:srgbClr val="E5FAD0"/>
                </a:solidFill>
              </a:rPr>
              <a:t>Historical Criticism</a:t>
            </a:r>
            <a:r>
              <a:rPr lang="en-US" dirty="0">
                <a:solidFill>
                  <a:schemeClr val="accent1">
                    <a:lumMod val="20000"/>
                    <a:lumOff val="80000"/>
                  </a:schemeClr>
                </a:solidFill>
              </a:rPr>
              <a:t>—3 </a:t>
            </a:r>
            <a:endParaRPr lang="en-US" dirty="0"/>
          </a:p>
        </p:txBody>
      </p:sp>
      <p:sp>
        <p:nvSpPr>
          <p:cNvPr id="3" name="Content Placeholder 2"/>
          <p:cNvSpPr>
            <a:spLocks noGrp="1"/>
          </p:cNvSpPr>
          <p:nvPr>
            <p:ph idx="1"/>
          </p:nvPr>
        </p:nvSpPr>
        <p:spPr>
          <a:xfrm>
            <a:off x="304800" y="1219200"/>
            <a:ext cx="8382000" cy="5486400"/>
          </a:xfrm>
        </p:spPr>
        <p:txBody>
          <a:bodyPr>
            <a:normAutofit/>
          </a:bodyPr>
          <a:lstStyle/>
          <a:p>
            <a:pPr>
              <a:spcBef>
                <a:spcPts val="1200"/>
              </a:spcBef>
            </a:pPr>
            <a:r>
              <a:rPr lang="en-US" dirty="0"/>
              <a:t>Historical criticism has employed a variety of methods, all based on these presuppositions:</a:t>
            </a:r>
          </a:p>
          <a:p>
            <a:pPr lvl="1">
              <a:spcBef>
                <a:spcPts val="1200"/>
              </a:spcBef>
            </a:pPr>
            <a:r>
              <a:rPr lang="en-US" dirty="0">
                <a:solidFill>
                  <a:srgbClr val="66FF66"/>
                </a:solidFill>
              </a:rPr>
              <a:t>Source</a:t>
            </a:r>
            <a:r>
              <a:rPr lang="en-US" dirty="0"/>
              <a:t> criticism—Attempts to discern the written sources that purportedly lie behind the text.</a:t>
            </a:r>
          </a:p>
          <a:p>
            <a:pPr lvl="1">
              <a:spcBef>
                <a:spcPts val="1200"/>
              </a:spcBef>
            </a:pPr>
            <a:r>
              <a:rPr lang="en-US" dirty="0">
                <a:solidFill>
                  <a:srgbClr val="66FF66"/>
                </a:solidFill>
              </a:rPr>
              <a:t>Form</a:t>
            </a:r>
            <a:r>
              <a:rPr lang="en-US" dirty="0"/>
              <a:t> criticism—Attempts to discover the oral forms that were used to pass on the </a:t>
            </a:r>
            <a:r>
              <a:rPr lang="en-US" dirty="0" err="1"/>
              <a:t>preliterary</a:t>
            </a:r>
            <a:r>
              <a:rPr lang="en-US" dirty="0"/>
              <a:t> traditions.</a:t>
            </a:r>
          </a:p>
          <a:p>
            <a:pPr lvl="1">
              <a:spcBef>
                <a:spcPts val="1200"/>
              </a:spcBef>
            </a:pPr>
            <a:r>
              <a:rPr lang="en-US" dirty="0">
                <a:solidFill>
                  <a:srgbClr val="66FF66"/>
                </a:solidFill>
              </a:rPr>
              <a:t>Tradition</a:t>
            </a:r>
            <a:r>
              <a:rPr lang="en-US" dirty="0"/>
              <a:t> criticism—Tries to recover the traditional beliefs of the communities that recorded the texts.</a:t>
            </a:r>
          </a:p>
          <a:p>
            <a:pPr lvl="1">
              <a:spcBef>
                <a:spcPts val="1200"/>
              </a:spcBef>
            </a:pPr>
            <a:r>
              <a:rPr lang="en-US" dirty="0">
                <a:solidFill>
                  <a:srgbClr val="66FF66"/>
                </a:solidFill>
              </a:rPr>
              <a:t>Redaction</a:t>
            </a:r>
            <a:r>
              <a:rPr lang="en-US" dirty="0"/>
              <a:t> criticism—Seeks to discern the work of various redactors (editors) who, with theological motivation, introduced various changes into the text before it reached its final form.</a:t>
            </a:r>
          </a:p>
        </p:txBody>
      </p:sp>
    </p:spTree>
    <p:extLst>
      <p:ext uri="{BB962C8B-B14F-4D97-AF65-F5344CB8AC3E}">
        <p14:creationId xmlns:p14="http://schemas.microsoft.com/office/powerpoint/2010/main" val="81357743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subTnLst>
                                    <p:animClr clrSpc="rgb" dir="cw">
                                      <p:cBhvr override="childStyle">
                                        <p:cTn dur="1" fill="hold" display="0" masterRel="nextClick" afterEffect="1"/>
                                        <p:tgtEl>
                                          <p:spTgt spid="3">
                                            <p:txEl>
                                              <p:pRg st="2" end="2"/>
                                            </p:txEl>
                                          </p:spTgt>
                                        </p:tgtEl>
                                        <p:attrNameLst>
                                          <p:attrName>ppt_c</p:attrName>
                                        </p:attrNameLst>
                                      </p:cBhvr>
                                      <p:to>
                                        <a:srgbClr val="FF818D"/>
                                      </p:to>
                                    </p:animClr>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subTnLst>
                                    <p:animClr clrSpc="rgb" dir="cw">
                                      <p:cBhvr override="childStyle">
                                        <p:cTn dur="1" fill="hold" display="0" masterRel="nextClick" afterEffect="1"/>
                                        <p:tgtEl>
                                          <p:spTgt spid="3">
                                            <p:txEl>
                                              <p:pRg st="3" end="3"/>
                                            </p:txEl>
                                          </p:spTgt>
                                        </p:tgtEl>
                                        <p:attrNameLst>
                                          <p:attrName>ppt_c</p:attrName>
                                        </p:attrNameLst>
                                      </p:cBhvr>
                                      <p:to>
                                        <a:srgbClr val="FF818D"/>
                                      </p:to>
                                    </p:animClr>
                                  </p:sub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a:solidFill>
                  <a:srgbClr val="E5FAD0"/>
                </a:solidFill>
              </a:rPr>
              <a:t>Historical Criticism</a:t>
            </a:r>
            <a:r>
              <a:rPr lang="en-US" dirty="0">
                <a:solidFill>
                  <a:schemeClr val="accent1">
                    <a:lumMod val="20000"/>
                    <a:lumOff val="80000"/>
                  </a:schemeClr>
                </a:solidFill>
              </a:rPr>
              <a:t>—4 </a:t>
            </a:r>
            <a:endParaRPr lang="en-US" dirty="0"/>
          </a:p>
        </p:txBody>
      </p:sp>
      <p:sp>
        <p:nvSpPr>
          <p:cNvPr id="3" name="Content Placeholder 2"/>
          <p:cNvSpPr>
            <a:spLocks noGrp="1"/>
          </p:cNvSpPr>
          <p:nvPr>
            <p:ph idx="1"/>
          </p:nvPr>
        </p:nvSpPr>
        <p:spPr>
          <a:xfrm>
            <a:off x="228600" y="1371600"/>
            <a:ext cx="8534400" cy="4937760"/>
          </a:xfrm>
        </p:spPr>
        <p:txBody>
          <a:bodyPr/>
          <a:lstStyle/>
          <a:p>
            <a:pPr>
              <a:spcBef>
                <a:spcPts val="1200"/>
              </a:spcBef>
              <a:buSzPct val="110000"/>
              <a:buFont typeface="Arial" pitchFamily="34" charset="0"/>
              <a:buChar char="•"/>
            </a:pPr>
            <a:r>
              <a:rPr lang="en-US" dirty="0">
                <a:solidFill>
                  <a:srgbClr val="66FF66"/>
                </a:solidFill>
              </a:rPr>
              <a:t>Modernism</a:t>
            </a:r>
            <a:r>
              <a:rPr lang="en-US" dirty="0"/>
              <a:t> was interested in establishing matters as scientific fact based on objective, empirical observation with an </a:t>
            </a:r>
            <a:r>
              <a:rPr lang="en-US" dirty="0">
                <a:solidFill>
                  <a:srgbClr val="66FF66"/>
                </a:solidFill>
              </a:rPr>
              <a:t>assured result</a:t>
            </a:r>
            <a:r>
              <a:rPr lang="en-US" dirty="0"/>
              <a:t>.</a:t>
            </a:r>
          </a:p>
          <a:p>
            <a:pPr>
              <a:spcBef>
                <a:spcPts val="1200"/>
              </a:spcBef>
              <a:buSzPct val="110000"/>
              <a:buFont typeface="Arial" pitchFamily="34" charset="0"/>
              <a:buChar char="•"/>
            </a:pPr>
            <a:r>
              <a:rPr lang="en-US" dirty="0"/>
              <a:t>The </a:t>
            </a:r>
            <a:r>
              <a:rPr lang="en-US" dirty="0">
                <a:solidFill>
                  <a:srgbClr val="66FF66"/>
                </a:solidFill>
              </a:rPr>
              <a:t>historical-critical method </a:t>
            </a:r>
            <a:r>
              <a:rPr lang="en-US" dirty="0"/>
              <a:t>promised to provide the assured result of a scientific method.</a:t>
            </a:r>
          </a:p>
          <a:p>
            <a:pPr>
              <a:spcBef>
                <a:spcPts val="1200"/>
              </a:spcBef>
              <a:buSzPct val="110000"/>
              <a:buFont typeface="Arial" pitchFamily="34" charset="0"/>
              <a:buChar char="•"/>
            </a:pPr>
            <a:r>
              <a:rPr lang="en-US" dirty="0"/>
              <a:t>After 300 years of careful practice of this method, there has been </a:t>
            </a:r>
            <a:r>
              <a:rPr lang="en-US" dirty="0">
                <a:solidFill>
                  <a:srgbClr val="66FF66"/>
                </a:solidFill>
              </a:rPr>
              <a:t>no assured result </a:t>
            </a:r>
            <a:r>
              <a:rPr lang="en-US" dirty="0"/>
              <a:t>produced.</a:t>
            </a:r>
          </a:p>
          <a:p>
            <a:pPr>
              <a:spcBef>
                <a:spcPts val="1200"/>
              </a:spcBef>
              <a:buSzPct val="110000"/>
              <a:buFont typeface="Arial" pitchFamily="34" charset="0"/>
              <a:buChar char="•"/>
            </a:pPr>
            <a:r>
              <a:rPr lang="en-US" dirty="0"/>
              <a:t>Although many scholars continue to practice the method, many others have given up on it and are moving on to various </a:t>
            </a:r>
            <a:r>
              <a:rPr lang="en-US" dirty="0">
                <a:solidFill>
                  <a:srgbClr val="DEF6C6"/>
                </a:solidFill>
              </a:rPr>
              <a:t>postmodern</a:t>
            </a:r>
            <a:r>
              <a:rPr lang="en-US" dirty="0"/>
              <a:t> methods.</a:t>
            </a:r>
          </a:p>
        </p:txBody>
      </p:sp>
    </p:spTree>
    <p:extLst>
      <p:ext uri="{BB962C8B-B14F-4D97-AF65-F5344CB8AC3E}">
        <p14:creationId xmlns:p14="http://schemas.microsoft.com/office/powerpoint/2010/main" val="202871932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2" end="2"/>
                                            </p:txEl>
                                          </p:spTgt>
                                        </p:tgtEl>
                                        <p:attrNameLst>
                                          <p:attrName>ppt_c</p:attrName>
                                        </p:attrNameLst>
                                      </p:cBhvr>
                                      <p:to>
                                        <a:srgbClr val="FF818D"/>
                                      </p:to>
                                    </p:animClr>
                                  </p:sub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accent1">
                    <a:lumMod val="20000"/>
                    <a:lumOff val="80000"/>
                  </a:schemeClr>
                </a:solidFill>
              </a:rPr>
              <a:t>Ellen G. White, </a:t>
            </a:r>
            <a:r>
              <a:rPr lang="en-US" i="1" dirty="0">
                <a:solidFill>
                  <a:schemeClr val="accent1">
                    <a:lumMod val="20000"/>
                    <a:lumOff val="80000"/>
                  </a:schemeClr>
                </a:solidFill>
              </a:rPr>
              <a:t>Review and Herald</a:t>
            </a:r>
            <a:r>
              <a:rPr lang="en-US" dirty="0">
                <a:solidFill>
                  <a:schemeClr val="accent1">
                    <a:lumMod val="20000"/>
                    <a:lumOff val="80000"/>
                  </a:schemeClr>
                </a:solidFill>
              </a:rPr>
              <a:t>, April 20, 1897</a:t>
            </a:r>
          </a:p>
        </p:txBody>
      </p:sp>
      <p:sp>
        <p:nvSpPr>
          <p:cNvPr id="3" name="Content Placeholder 2"/>
          <p:cNvSpPr>
            <a:spLocks noGrp="1"/>
          </p:cNvSpPr>
          <p:nvPr>
            <p:ph idx="1"/>
          </p:nvPr>
        </p:nvSpPr>
        <p:spPr>
          <a:xfrm>
            <a:off x="457200" y="1676400"/>
            <a:ext cx="8229600" cy="4953000"/>
          </a:xfrm>
        </p:spPr>
        <p:txBody>
          <a:bodyPr>
            <a:normAutofit fontScale="92500" lnSpcReduction="10000"/>
          </a:bodyPr>
          <a:lstStyle/>
          <a:p>
            <a:pPr marL="137160" indent="0">
              <a:buNone/>
            </a:pPr>
            <a:r>
              <a:rPr lang="en-US" dirty="0"/>
              <a:t>“And Moses said unto Aaron, This is it that the Lord </a:t>
            </a:r>
            <a:r>
              <a:rPr lang="en-US" dirty="0" err="1"/>
              <a:t>spake</a:t>
            </a:r>
            <a:r>
              <a:rPr lang="en-US" dirty="0"/>
              <a:t>, saying, I will be sanctified in them that come nigh me, and before all the people I will be glorified.” The Lord gave all Israel a necessary lesson.  It would be well for all to read and ponder over the words contained in the tenth chapter of Leviticus.  Is it not of sufficient consequence for us to take heed what we do when we are in God's service?  But are not these things forgotten?  </a:t>
            </a:r>
            <a:r>
              <a:rPr lang="en-US" dirty="0">
                <a:solidFill>
                  <a:srgbClr val="66FF66"/>
                </a:solidFill>
              </a:rPr>
              <a:t>Is not a careless view taken of the word of God? Is not strange fire</a:t>
            </a:r>
            <a:r>
              <a:rPr lang="en-US" dirty="0"/>
              <a:t>, which the Lord has commanded shall not be used, </a:t>
            </a:r>
            <a:r>
              <a:rPr lang="en-US" dirty="0">
                <a:solidFill>
                  <a:srgbClr val="66FF66"/>
                </a:solidFill>
              </a:rPr>
              <a:t>put upon the censers, and mingled with the incense which is offered before God?</a:t>
            </a:r>
            <a:r>
              <a:rPr lang="en-US" dirty="0"/>
              <a:t>”</a:t>
            </a:r>
          </a:p>
        </p:txBody>
      </p:sp>
    </p:spTree>
    <p:extLst>
      <p:ext uri="{BB962C8B-B14F-4D97-AF65-F5344CB8AC3E}">
        <p14:creationId xmlns:p14="http://schemas.microsoft.com/office/powerpoint/2010/main" val="191695459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a:solidFill>
                  <a:srgbClr val="E5FAD0"/>
                </a:solidFill>
              </a:rPr>
              <a:t>Existentialist</a:t>
            </a:r>
            <a:r>
              <a:rPr lang="en-US" dirty="0">
                <a:solidFill>
                  <a:schemeClr val="accent1">
                    <a:lumMod val="20000"/>
                    <a:lumOff val="80000"/>
                  </a:schemeClr>
                </a:solidFill>
              </a:rPr>
              <a:t> Interpretation </a:t>
            </a:r>
            <a:endParaRPr lang="en-US" dirty="0"/>
          </a:p>
        </p:txBody>
      </p:sp>
      <p:sp>
        <p:nvSpPr>
          <p:cNvPr id="3" name="Content Placeholder 2"/>
          <p:cNvSpPr>
            <a:spLocks noGrp="1"/>
          </p:cNvSpPr>
          <p:nvPr>
            <p:ph idx="1"/>
          </p:nvPr>
        </p:nvSpPr>
        <p:spPr>
          <a:xfrm>
            <a:off x="152400" y="1295400"/>
            <a:ext cx="8763000" cy="5334000"/>
          </a:xfrm>
        </p:spPr>
        <p:txBody>
          <a:bodyPr>
            <a:normAutofit/>
          </a:bodyPr>
          <a:lstStyle/>
          <a:p>
            <a:pPr>
              <a:spcBef>
                <a:spcPts val="1200"/>
              </a:spcBef>
              <a:buSzPct val="110000"/>
              <a:buFont typeface="Arial" pitchFamily="34" charset="0"/>
              <a:buChar char="•"/>
            </a:pPr>
            <a:r>
              <a:rPr lang="en-US" dirty="0"/>
              <a:t>A precursor to postmodern interpretation was the </a:t>
            </a:r>
            <a:r>
              <a:rPr lang="en-US" dirty="0" err="1"/>
              <a:t>Heideggeran</a:t>
            </a:r>
            <a:r>
              <a:rPr lang="en-US" dirty="0">
                <a:solidFill>
                  <a:srgbClr val="66FF66"/>
                </a:solidFill>
              </a:rPr>
              <a:t> existentialist </a:t>
            </a:r>
            <a:r>
              <a:rPr lang="en-US" dirty="0"/>
              <a:t>interpretation of Rudolf </a:t>
            </a:r>
            <a:r>
              <a:rPr lang="en-US" dirty="0" err="1">
                <a:solidFill>
                  <a:srgbClr val="66FF66"/>
                </a:solidFill>
              </a:rPr>
              <a:t>Bultmann</a:t>
            </a:r>
            <a:r>
              <a:rPr lang="en-US" dirty="0"/>
              <a:t> and his “</a:t>
            </a:r>
            <a:r>
              <a:rPr lang="en-US" dirty="0">
                <a:solidFill>
                  <a:srgbClr val="66FF66"/>
                </a:solidFill>
              </a:rPr>
              <a:t>New Hermeneutic</a:t>
            </a:r>
            <a:r>
              <a:rPr lang="en-US" dirty="0"/>
              <a:t>” disciples.</a:t>
            </a:r>
          </a:p>
          <a:p>
            <a:pPr>
              <a:spcBef>
                <a:spcPts val="1200"/>
              </a:spcBef>
              <a:buSzPct val="110000"/>
              <a:buFont typeface="Arial" pitchFamily="34" charset="0"/>
              <a:buChar char="•"/>
            </a:pPr>
            <a:r>
              <a:rPr lang="en-US" dirty="0"/>
              <a:t>In this view, Scripture is </a:t>
            </a:r>
            <a:r>
              <a:rPr lang="en-US" dirty="0">
                <a:solidFill>
                  <a:srgbClr val="66FF66"/>
                </a:solidFill>
              </a:rPr>
              <a:t>mythological</a:t>
            </a:r>
            <a:r>
              <a:rPr lang="en-US" dirty="0"/>
              <a:t> and has no valid historical content to transmit to modern readers.  Rather, the reader has an </a:t>
            </a:r>
            <a:r>
              <a:rPr lang="en-US" dirty="0">
                <a:solidFill>
                  <a:srgbClr val="66FF66"/>
                </a:solidFill>
              </a:rPr>
              <a:t>existential encounter</a:t>
            </a:r>
            <a:r>
              <a:rPr lang="en-US" dirty="0"/>
              <a:t> with God in the text, a new awareness or consciousness of self that provides insight.</a:t>
            </a:r>
          </a:p>
          <a:p>
            <a:pPr>
              <a:spcBef>
                <a:spcPts val="1200"/>
              </a:spcBef>
              <a:buSzPct val="110000"/>
              <a:buFont typeface="Arial" pitchFamily="34" charset="0"/>
              <a:buChar char="•"/>
            </a:pPr>
            <a:r>
              <a:rPr lang="en-US" dirty="0"/>
              <a:t>This encounter forms a “</a:t>
            </a:r>
            <a:r>
              <a:rPr lang="en-US" dirty="0">
                <a:solidFill>
                  <a:srgbClr val="66FF66"/>
                </a:solidFill>
              </a:rPr>
              <a:t>hermeneutical circle</a:t>
            </a:r>
            <a:r>
              <a:rPr lang="en-US" dirty="0"/>
              <a:t>” in which the reader is changed by the text and the text is, in turn, transformed by the reader.</a:t>
            </a:r>
          </a:p>
        </p:txBody>
      </p:sp>
    </p:spTree>
    <p:extLst>
      <p:ext uri="{BB962C8B-B14F-4D97-AF65-F5344CB8AC3E}">
        <p14:creationId xmlns:p14="http://schemas.microsoft.com/office/powerpoint/2010/main" val="31183505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FF89B0"/>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FF89B0"/>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a:solidFill>
                  <a:srgbClr val="E5FAD0"/>
                </a:solidFill>
              </a:rPr>
              <a:t>Postmodern</a:t>
            </a:r>
            <a:r>
              <a:rPr lang="en-US" dirty="0">
                <a:solidFill>
                  <a:schemeClr val="accent1">
                    <a:lumMod val="20000"/>
                    <a:lumOff val="80000"/>
                  </a:schemeClr>
                </a:solidFill>
              </a:rPr>
              <a:t> Interpretation—1 </a:t>
            </a:r>
          </a:p>
        </p:txBody>
      </p:sp>
      <p:sp>
        <p:nvSpPr>
          <p:cNvPr id="3" name="Content Placeholder 2"/>
          <p:cNvSpPr>
            <a:spLocks noGrp="1"/>
          </p:cNvSpPr>
          <p:nvPr>
            <p:ph idx="1"/>
          </p:nvPr>
        </p:nvSpPr>
        <p:spPr>
          <a:xfrm>
            <a:off x="152400" y="1371600"/>
            <a:ext cx="8610600" cy="5193323"/>
          </a:xfrm>
        </p:spPr>
        <p:txBody>
          <a:bodyPr>
            <a:normAutofit/>
          </a:bodyPr>
          <a:lstStyle/>
          <a:p>
            <a:pPr>
              <a:spcBef>
                <a:spcPts val="1200"/>
              </a:spcBef>
              <a:buSzPct val="110000"/>
              <a:buFont typeface="Arial" pitchFamily="34" charset="0"/>
              <a:buChar char="•"/>
            </a:pPr>
            <a:r>
              <a:rPr lang="en-US" dirty="0">
                <a:solidFill>
                  <a:srgbClr val="66FF66"/>
                </a:solidFill>
              </a:rPr>
              <a:t>Postmodernism</a:t>
            </a:r>
            <a:r>
              <a:rPr lang="en-US" dirty="0"/>
              <a:t> has rejected the assurances of modern scientific attempts to know the truth about reality.  Truth is only </a:t>
            </a:r>
            <a:r>
              <a:rPr lang="en-US" dirty="0">
                <a:solidFill>
                  <a:srgbClr val="66FF66"/>
                </a:solidFill>
              </a:rPr>
              <a:t>relative</a:t>
            </a:r>
            <a:r>
              <a:rPr lang="en-US" dirty="0"/>
              <a:t>, and those who believe they have absolute truth wield an abusive, coercive control of power.  It is better to let everyone have their own truth, based on their own experience.  It is a very cynical view of life.</a:t>
            </a:r>
          </a:p>
          <a:p>
            <a:pPr>
              <a:spcBef>
                <a:spcPts val="1200"/>
              </a:spcBef>
              <a:buSzPct val="110000"/>
              <a:buFont typeface="Arial" pitchFamily="34" charset="0"/>
              <a:buChar char="•"/>
            </a:pPr>
            <a:r>
              <a:rPr lang="en-US" dirty="0"/>
              <a:t>There are </a:t>
            </a:r>
            <a:r>
              <a:rPr lang="en-US" dirty="0">
                <a:solidFill>
                  <a:srgbClr val="66FF66"/>
                </a:solidFill>
              </a:rPr>
              <a:t>no absolutes</a:t>
            </a:r>
            <a:r>
              <a:rPr lang="en-US" dirty="0"/>
              <a:t>. God and “truth” are just concepts used to try to control others.  Everything is relative to one’s own </a:t>
            </a:r>
            <a:r>
              <a:rPr lang="en-US" dirty="0">
                <a:solidFill>
                  <a:srgbClr val="66FF66"/>
                </a:solidFill>
              </a:rPr>
              <a:t>experience</a:t>
            </a:r>
            <a:r>
              <a:rPr lang="en-US" dirty="0"/>
              <a:t>, so no one can dictate what is true and gain control of power.  </a:t>
            </a:r>
          </a:p>
        </p:txBody>
      </p:sp>
    </p:spTree>
    <p:extLst>
      <p:ext uri="{BB962C8B-B14F-4D97-AF65-F5344CB8AC3E}">
        <p14:creationId xmlns:p14="http://schemas.microsoft.com/office/powerpoint/2010/main" val="359498877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E5FAD0"/>
                </a:solidFill>
              </a:rPr>
              <a:t>Postmodern</a:t>
            </a:r>
            <a:r>
              <a:rPr lang="en-US" dirty="0">
                <a:solidFill>
                  <a:schemeClr val="accent1">
                    <a:lumMod val="20000"/>
                    <a:lumOff val="80000"/>
                  </a:schemeClr>
                </a:solidFill>
              </a:rPr>
              <a:t> Interpretation—2 </a:t>
            </a:r>
            <a:endParaRPr lang="en-US" dirty="0"/>
          </a:p>
        </p:txBody>
      </p:sp>
      <p:sp>
        <p:nvSpPr>
          <p:cNvPr id="3" name="Content Placeholder 2"/>
          <p:cNvSpPr>
            <a:spLocks noGrp="1"/>
          </p:cNvSpPr>
          <p:nvPr>
            <p:ph idx="1"/>
          </p:nvPr>
        </p:nvSpPr>
        <p:spPr>
          <a:xfrm>
            <a:off x="228600" y="1600200"/>
            <a:ext cx="8534400" cy="4709160"/>
          </a:xfrm>
        </p:spPr>
        <p:txBody>
          <a:bodyPr>
            <a:normAutofit/>
          </a:bodyPr>
          <a:lstStyle/>
          <a:p>
            <a:pPr>
              <a:spcBef>
                <a:spcPts val="1200"/>
              </a:spcBef>
              <a:buSzPct val="110000"/>
              <a:buFont typeface="Arial" pitchFamily="34" charset="0"/>
              <a:buChar char="•"/>
            </a:pPr>
            <a:r>
              <a:rPr lang="en-US" sz="2900" dirty="0">
                <a:solidFill>
                  <a:srgbClr val="7DFF96"/>
                </a:solidFill>
              </a:rPr>
              <a:t>Postmodern</a:t>
            </a:r>
            <a:r>
              <a:rPr lang="en-US" sz="2900" dirty="0"/>
              <a:t> interpretation involves a shift from a diachronic emphasis on the historical development of the text and objective authorial intention to a </a:t>
            </a:r>
            <a:r>
              <a:rPr lang="en-US" sz="2900" dirty="0">
                <a:solidFill>
                  <a:srgbClr val="7DFF96"/>
                </a:solidFill>
              </a:rPr>
              <a:t>synchronic</a:t>
            </a:r>
            <a:r>
              <a:rPr lang="en-US" sz="2900" dirty="0"/>
              <a:t> emphasis on what it means subjectively to the postmodern reader.</a:t>
            </a:r>
          </a:p>
          <a:p>
            <a:pPr>
              <a:spcBef>
                <a:spcPts val="1200"/>
              </a:spcBef>
              <a:buSzPct val="110000"/>
              <a:buFont typeface="Arial" pitchFamily="34" charset="0"/>
              <a:buChar char="•"/>
            </a:pPr>
            <a:r>
              <a:rPr lang="en-US" sz="2900" dirty="0"/>
              <a:t>Various literary methods lack any interest in what the text meant to the author and original readers.  The only thing that matters is whether or not it has anything relevant to say to the postmodern reader’s </a:t>
            </a:r>
            <a:r>
              <a:rPr lang="en-US" sz="2900" dirty="0">
                <a:solidFill>
                  <a:srgbClr val="7DFF96"/>
                </a:solidFill>
              </a:rPr>
              <a:t>experience</a:t>
            </a:r>
            <a:r>
              <a:rPr lang="en-US" sz="2900" dirty="0"/>
              <a:t>.</a:t>
            </a:r>
          </a:p>
        </p:txBody>
      </p:sp>
    </p:spTree>
    <p:extLst>
      <p:ext uri="{BB962C8B-B14F-4D97-AF65-F5344CB8AC3E}">
        <p14:creationId xmlns:p14="http://schemas.microsoft.com/office/powerpoint/2010/main" val="205545252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E5FAD0"/>
                </a:solidFill>
              </a:rPr>
              <a:t>Literary-Critical</a:t>
            </a:r>
            <a:r>
              <a:rPr lang="en-US" dirty="0">
                <a:solidFill>
                  <a:schemeClr val="accent1">
                    <a:lumMod val="20000"/>
                    <a:lumOff val="80000"/>
                  </a:schemeClr>
                </a:solidFill>
              </a:rPr>
              <a:t> Methods—1 </a:t>
            </a:r>
            <a:endParaRPr lang="en-US" dirty="0"/>
          </a:p>
        </p:txBody>
      </p:sp>
      <p:sp>
        <p:nvSpPr>
          <p:cNvPr id="3" name="Content Placeholder 2"/>
          <p:cNvSpPr>
            <a:spLocks noGrp="1"/>
          </p:cNvSpPr>
          <p:nvPr>
            <p:ph idx="1"/>
          </p:nvPr>
        </p:nvSpPr>
        <p:spPr>
          <a:xfrm>
            <a:off x="152400" y="1524000"/>
            <a:ext cx="8763000" cy="5059362"/>
          </a:xfrm>
        </p:spPr>
        <p:txBody>
          <a:bodyPr>
            <a:normAutofit fontScale="92500"/>
          </a:bodyPr>
          <a:lstStyle/>
          <a:p>
            <a:pPr>
              <a:lnSpc>
                <a:spcPts val="3500"/>
              </a:lnSpc>
              <a:spcBef>
                <a:spcPts val="1200"/>
              </a:spcBef>
              <a:buSzPct val="110000"/>
              <a:buFont typeface="Arial" pitchFamily="34" charset="0"/>
              <a:buChar char="•"/>
            </a:pPr>
            <a:r>
              <a:rPr lang="en-US" sz="3000" dirty="0"/>
              <a:t>Literary methods share similar presuppositions with historical criticism, but they follow </a:t>
            </a:r>
            <a:r>
              <a:rPr lang="en-US" sz="3000" dirty="0">
                <a:solidFill>
                  <a:srgbClr val="7DFF96"/>
                </a:solidFill>
              </a:rPr>
              <a:t>social- scientific methods </a:t>
            </a:r>
            <a:r>
              <a:rPr lang="en-US" sz="3000" dirty="0"/>
              <a:t>rather than historical methods.</a:t>
            </a:r>
          </a:p>
          <a:p>
            <a:pPr>
              <a:lnSpc>
                <a:spcPts val="3500"/>
              </a:lnSpc>
              <a:spcBef>
                <a:spcPts val="1200"/>
              </a:spcBef>
              <a:buSzPct val="110000"/>
              <a:buFont typeface="Arial" pitchFamily="34" charset="0"/>
              <a:buChar char="•"/>
            </a:pPr>
            <a:r>
              <a:rPr lang="en-US" sz="3000" dirty="0"/>
              <a:t>The Bible as </a:t>
            </a:r>
            <a:r>
              <a:rPr lang="en-US" sz="3000" dirty="0">
                <a:solidFill>
                  <a:srgbClr val="7DFF96"/>
                </a:solidFill>
              </a:rPr>
              <a:t>artistic literature </a:t>
            </a:r>
            <a:r>
              <a:rPr lang="en-US" sz="3000" dirty="0"/>
              <a:t>“transmits different information to different readers in proportion to each one’s comprehension” (J. </a:t>
            </a:r>
            <a:r>
              <a:rPr lang="en-US" sz="3000" dirty="0" err="1"/>
              <a:t>Lotman</a:t>
            </a:r>
            <a:r>
              <a:rPr lang="en-US" sz="3000" dirty="0"/>
              <a:t>, 1977).</a:t>
            </a:r>
          </a:p>
          <a:p>
            <a:pPr>
              <a:lnSpc>
                <a:spcPts val="3500"/>
              </a:lnSpc>
              <a:spcBef>
                <a:spcPts val="1200"/>
              </a:spcBef>
              <a:buSzPct val="110000"/>
              <a:buFont typeface="Arial" pitchFamily="34" charset="0"/>
              <a:buChar char="•"/>
            </a:pPr>
            <a:r>
              <a:rPr lang="en-US" sz="3000" dirty="0"/>
              <a:t>The emphasis is on the </a:t>
            </a:r>
            <a:r>
              <a:rPr lang="en-US" sz="3000" dirty="0">
                <a:solidFill>
                  <a:srgbClr val="7DFF96"/>
                </a:solidFill>
              </a:rPr>
              <a:t>text</a:t>
            </a:r>
            <a:r>
              <a:rPr lang="en-US" sz="3000" dirty="0"/>
              <a:t>, not on reconstructing the history of its development, but the methods employed offer no hope of achieving an assured result, as did historical criticism.</a:t>
            </a:r>
          </a:p>
        </p:txBody>
      </p:sp>
    </p:spTree>
    <p:extLst>
      <p:ext uri="{BB962C8B-B14F-4D97-AF65-F5344CB8AC3E}">
        <p14:creationId xmlns:p14="http://schemas.microsoft.com/office/powerpoint/2010/main" val="2194757850"/>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E5FAD0"/>
                </a:solidFill>
              </a:rPr>
              <a:t>Literary-Critical</a:t>
            </a:r>
            <a:r>
              <a:rPr lang="en-US" dirty="0">
                <a:solidFill>
                  <a:schemeClr val="accent1">
                    <a:lumMod val="20000"/>
                    <a:lumOff val="80000"/>
                  </a:schemeClr>
                </a:solidFill>
              </a:rPr>
              <a:t> Methods—2 </a:t>
            </a:r>
            <a:endParaRPr lang="en-US" dirty="0"/>
          </a:p>
        </p:txBody>
      </p:sp>
      <p:sp>
        <p:nvSpPr>
          <p:cNvPr id="3" name="Content Placeholder 2"/>
          <p:cNvSpPr>
            <a:spLocks noGrp="1"/>
          </p:cNvSpPr>
          <p:nvPr>
            <p:ph idx="1"/>
          </p:nvPr>
        </p:nvSpPr>
        <p:spPr>
          <a:xfrm>
            <a:off x="228600" y="1524000"/>
            <a:ext cx="8686800" cy="5029200"/>
          </a:xfrm>
        </p:spPr>
        <p:txBody>
          <a:bodyPr>
            <a:normAutofit lnSpcReduction="10000"/>
          </a:bodyPr>
          <a:lstStyle/>
          <a:p>
            <a:pPr>
              <a:spcBef>
                <a:spcPts val="1200"/>
              </a:spcBef>
              <a:buSzPct val="70000"/>
              <a:buFont typeface="Wingdings" pitchFamily="2" charset="2"/>
              <a:buChar char="Ø"/>
            </a:pPr>
            <a:r>
              <a:rPr lang="en-US" dirty="0">
                <a:solidFill>
                  <a:srgbClr val="7DFF96"/>
                </a:solidFill>
              </a:rPr>
              <a:t>Structuralism</a:t>
            </a:r>
            <a:r>
              <a:rPr lang="en-US" dirty="0"/>
              <a:t>—The reader finds meaning through (deep) structure and codes built into the text that unlock relationships in the system of language.  Russian folklore provides the pattern for the structure and codes for understanding Scripture.</a:t>
            </a:r>
            <a:endParaRPr lang="en-US" dirty="0">
              <a:solidFill>
                <a:srgbClr val="66FF66"/>
              </a:solidFill>
            </a:endParaRPr>
          </a:p>
          <a:p>
            <a:pPr>
              <a:spcBef>
                <a:spcPts val="1200"/>
              </a:spcBef>
              <a:buSzPct val="70000"/>
              <a:buFont typeface="Wingdings" pitchFamily="2" charset="2"/>
              <a:buChar char="Ø"/>
            </a:pPr>
            <a:r>
              <a:rPr lang="en-US" dirty="0">
                <a:solidFill>
                  <a:srgbClr val="7DFF96"/>
                </a:solidFill>
              </a:rPr>
              <a:t>Narrative</a:t>
            </a:r>
            <a:r>
              <a:rPr lang="en-US" dirty="0"/>
              <a:t> criticism—Focuses on narrative </a:t>
            </a:r>
            <a:r>
              <a:rPr lang="en-US" dirty="0" err="1"/>
              <a:t>struc-ture</a:t>
            </a:r>
            <a:r>
              <a:rPr lang="en-US" dirty="0"/>
              <a:t> and composition, plot development, themes and motifs, characters and characterization.</a:t>
            </a:r>
          </a:p>
          <a:p>
            <a:pPr>
              <a:spcBef>
                <a:spcPts val="1200"/>
              </a:spcBef>
              <a:buSzPct val="70000"/>
              <a:buFont typeface="Wingdings" pitchFamily="2" charset="2"/>
              <a:buChar char="Ø"/>
            </a:pPr>
            <a:r>
              <a:rPr lang="en-US" dirty="0">
                <a:solidFill>
                  <a:srgbClr val="7DFF96"/>
                </a:solidFill>
              </a:rPr>
              <a:t>Rhetorical</a:t>
            </a:r>
            <a:r>
              <a:rPr lang="en-US" dirty="0"/>
              <a:t> criticism—Asks how the text functions for its audience to teach, persuade, guide, exhort, reproach, or inspire within its own situation.</a:t>
            </a:r>
          </a:p>
        </p:txBody>
      </p:sp>
    </p:spTree>
    <p:extLst>
      <p:ext uri="{BB962C8B-B14F-4D97-AF65-F5344CB8AC3E}">
        <p14:creationId xmlns:p14="http://schemas.microsoft.com/office/powerpoint/2010/main" val="99289139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lumMod val="20000"/>
                    <a:lumOff val="80000"/>
                  </a:schemeClr>
                </a:solidFill>
              </a:rPr>
              <a:t>Literary-Critical Methods—3 </a:t>
            </a:r>
            <a:endParaRPr lang="en-US" dirty="0"/>
          </a:p>
        </p:txBody>
      </p:sp>
      <p:sp>
        <p:nvSpPr>
          <p:cNvPr id="3" name="Content Placeholder 2"/>
          <p:cNvSpPr>
            <a:spLocks noGrp="1"/>
          </p:cNvSpPr>
          <p:nvPr>
            <p:ph idx="1"/>
          </p:nvPr>
        </p:nvSpPr>
        <p:spPr>
          <a:xfrm>
            <a:off x="228600" y="1447800"/>
            <a:ext cx="8610600" cy="5135562"/>
          </a:xfrm>
        </p:spPr>
        <p:txBody>
          <a:bodyPr>
            <a:normAutofit/>
          </a:bodyPr>
          <a:lstStyle/>
          <a:p>
            <a:pPr>
              <a:spcBef>
                <a:spcPts val="1200"/>
              </a:spcBef>
              <a:buSzPct val="70000"/>
              <a:buFont typeface="Wingdings" pitchFamily="2" charset="2"/>
              <a:buChar char="Ø"/>
            </a:pPr>
            <a:r>
              <a:rPr lang="en-US" dirty="0">
                <a:solidFill>
                  <a:srgbClr val="7DFF96"/>
                </a:solidFill>
              </a:rPr>
              <a:t>Reader-response</a:t>
            </a:r>
            <a:r>
              <a:rPr lang="en-US" dirty="0">
                <a:solidFill>
                  <a:srgbClr val="66FF66"/>
                </a:solidFill>
              </a:rPr>
              <a:t> </a:t>
            </a:r>
            <a:r>
              <a:rPr lang="en-US" dirty="0"/>
              <a:t>criticism—Reading the text is a performing art in which the reader is an active agent who imparts “real existence” to the text and completes its meaning through interpretation.  The reader, not the author, determines meaning.</a:t>
            </a:r>
            <a:endParaRPr lang="en-US" dirty="0">
              <a:solidFill>
                <a:srgbClr val="66FF66"/>
              </a:solidFill>
            </a:endParaRPr>
          </a:p>
          <a:p>
            <a:pPr>
              <a:spcBef>
                <a:spcPts val="1200"/>
              </a:spcBef>
              <a:buSzPct val="70000"/>
              <a:buFont typeface="Wingdings" pitchFamily="2" charset="2"/>
              <a:buChar char="Ø"/>
            </a:pPr>
            <a:r>
              <a:rPr lang="en-US" dirty="0">
                <a:solidFill>
                  <a:srgbClr val="7DFF96"/>
                </a:solidFill>
              </a:rPr>
              <a:t>Deconstructionism</a:t>
            </a:r>
            <a:r>
              <a:rPr lang="en-US" dirty="0"/>
              <a:t>—Believes that all text poses irreconcilable contradictory positions within the same text.  The text cannot be trusted.  There are no truths, only rival interpretations.  The reader attempts to deconstruct the text to determine the contradictory positions to be found in the text.</a:t>
            </a:r>
          </a:p>
        </p:txBody>
      </p:sp>
    </p:spTree>
    <p:extLst>
      <p:ext uri="{BB962C8B-B14F-4D97-AF65-F5344CB8AC3E}">
        <p14:creationId xmlns:p14="http://schemas.microsoft.com/office/powerpoint/2010/main" val="220465658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dirty="0">
                <a:solidFill>
                  <a:schemeClr val="accent1">
                    <a:lumMod val="20000"/>
                    <a:lumOff val="80000"/>
                  </a:schemeClr>
                </a:solidFill>
              </a:rPr>
              <a:t>Theological Interpretations</a:t>
            </a:r>
          </a:p>
        </p:txBody>
      </p:sp>
      <p:sp>
        <p:nvSpPr>
          <p:cNvPr id="3" name="Content Placeholder 2"/>
          <p:cNvSpPr>
            <a:spLocks noGrp="1"/>
          </p:cNvSpPr>
          <p:nvPr>
            <p:ph idx="1"/>
          </p:nvPr>
        </p:nvSpPr>
        <p:spPr>
          <a:xfrm>
            <a:off x="228600" y="1295400"/>
            <a:ext cx="8610600" cy="5410200"/>
          </a:xfrm>
        </p:spPr>
        <p:txBody>
          <a:bodyPr>
            <a:normAutofit lnSpcReduction="10000"/>
          </a:bodyPr>
          <a:lstStyle/>
          <a:p>
            <a:pPr>
              <a:spcBef>
                <a:spcPts val="1200"/>
              </a:spcBef>
            </a:pPr>
            <a:r>
              <a:rPr lang="en-US" dirty="0"/>
              <a:t>Theological interpretations impose a </a:t>
            </a:r>
            <a:r>
              <a:rPr lang="en-US" dirty="0">
                <a:solidFill>
                  <a:srgbClr val="7DFF96"/>
                </a:solidFill>
              </a:rPr>
              <a:t>framework</a:t>
            </a:r>
            <a:r>
              <a:rPr lang="en-US" dirty="0"/>
              <a:t> on the text that lies outside of the text itself.  There are many varieties.  A few examples:</a:t>
            </a:r>
          </a:p>
          <a:p>
            <a:pPr lvl="1">
              <a:spcBef>
                <a:spcPts val="1200"/>
              </a:spcBef>
            </a:pPr>
            <a:r>
              <a:rPr lang="en-US" dirty="0">
                <a:solidFill>
                  <a:srgbClr val="7DFF96"/>
                </a:solidFill>
              </a:rPr>
              <a:t>Liberation</a:t>
            </a:r>
            <a:r>
              <a:rPr lang="en-US" dirty="0"/>
              <a:t> theology</a:t>
            </a:r>
          </a:p>
          <a:p>
            <a:pPr lvl="1">
              <a:spcBef>
                <a:spcPts val="1200"/>
              </a:spcBef>
            </a:pPr>
            <a:r>
              <a:rPr lang="en-US" dirty="0">
                <a:solidFill>
                  <a:srgbClr val="7DFF96"/>
                </a:solidFill>
              </a:rPr>
              <a:t>Black</a:t>
            </a:r>
            <a:r>
              <a:rPr lang="en-US" dirty="0"/>
              <a:t> theology</a:t>
            </a:r>
          </a:p>
          <a:p>
            <a:pPr lvl="1">
              <a:spcBef>
                <a:spcPts val="1200"/>
              </a:spcBef>
            </a:pPr>
            <a:r>
              <a:rPr lang="en-US" dirty="0">
                <a:solidFill>
                  <a:srgbClr val="7DFF96"/>
                </a:solidFill>
              </a:rPr>
              <a:t>Feminist</a:t>
            </a:r>
            <a:r>
              <a:rPr lang="en-US" dirty="0"/>
              <a:t> theology</a:t>
            </a:r>
          </a:p>
          <a:p>
            <a:pPr>
              <a:spcBef>
                <a:spcPts val="1200"/>
              </a:spcBef>
            </a:pPr>
            <a:r>
              <a:rPr lang="en-US" dirty="0"/>
              <a:t>In each case, some </a:t>
            </a:r>
            <a:r>
              <a:rPr lang="en-US" dirty="0">
                <a:solidFill>
                  <a:srgbClr val="7DFF96"/>
                </a:solidFill>
              </a:rPr>
              <a:t>presuppositions</a:t>
            </a:r>
            <a:r>
              <a:rPr lang="en-US" dirty="0"/>
              <a:t> are adopted that assume that the text should be read in a particular way different from the expressed authorial intention, because the text was written from a particular point of view that is no longer acceptable, like tolerance of patriarchy or slavery. </a:t>
            </a:r>
          </a:p>
        </p:txBody>
      </p:sp>
    </p:spTree>
    <p:extLst>
      <p:ext uri="{BB962C8B-B14F-4D97-AF65-F5344CB8AC3E}">
        <p14:creationId xmlns:p14="http://schemas.microsoft.com/office/powerpoint/2010/main" val="401590012"/>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subTnLst>
                                    <p:animClr clrSpc="rgb" dir="cw">
                                      <p:cBhvr override="childStyle">
                                        <p:cTn dur="1" fill="hold" display="0" masterRel="nextClick" afterEffect="1"/>
                                        <p:tgtEl>
                                          <p:spTgt spid="3">
                                            <p:txEl>
                                              <p:pRg st="2" end="2"/>
                                            </p:txEl>
                                          </p:spTgt>
                                        </p:tgtEl>
                                        <p:attrNameLst>
                                          <p:attrName>ppt_c</p:attrName>
                                        </p:attrNameLst>
                                      </p:cBhvr>
                                      <p:to>
                                        <a:srgbClr val="FF818D"/>
                                      </p:to>
                                    </p:animClr>
                                  </p:sub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subTnLst>
                                    <p:animClr clrSpc="rgb" dir="cw">
                                      <p:cBhvr override="childStyle">
                                        <p:cTn dur="1" fill="hold" display="0" masterRel="nextClick" afterEffect="1"/>
                                        <p:tgtEl>
                                          <p:spTgt spid="3">
                                            <p:txEl>
                                              <p:pRg st="3" end="3"/>
                                            </p:txEl>
                                          </p:spTgt>
                                        </p:tgtEl>
                                        <p:attrNameLst>
                                          <p:attrName>ppt_c</p:attrName>
                                        </p:attrNameLst>
                                      </p:cBhvr>
                                      <p:to>
                                        <a:srgbClr val="FF818D"/>
                                      </p:to>
                                    </p:animClr>
                                  </p:sub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lumMod val="20000"/>
                    <a:lumOff val="80000"/>
                  </a:schemeClr>
                </a:solidFill>
              </a:rPr>
              <a:t>Christian </a:t>
            </a:r>
            <a:r>
              <a:rPr lang="en-US" dirty="0">
                <a:solidFill>
                  <a:srgbClr val="E5FAD0"/>
                </a:solidFill>
              </a:rPr>
              <a:t>Fundamentalism</a:t>
            </a:r>
          </a:p>
        </p:txBody>
      </p:sp>
      <p:sp>
        <p:nvSpPr>
          <p:cNvPr id="3" name="Content Placeholder 2"/>
          <p:cNvSpPr>
            <a:spLocks noGrp="1"/>
          </p:cNvSpPr>
          <p:nvPr>
            <p:ph idx="1"/>
          </p:nvPr>
        </p:nvSpPr>
        <p:spPr>
          <a:xfrm>
            <a:off x="228600" y="1600200"/>
            <a:ext cx="8610600" cy="5029200"/>
          </a:xfrm>
        </p:spPr>
        <p:txBody>
          <a:bodyPr>
            <a:normAutofit/>
          </a:bodyPr>
          <a:lstStyle/>
          <a:p>
            <a:pPr>
              <a:spcBef>
                <a:spcPts val="1200"/>
              </a:spcBef>
            </a:pPr>
            <a:r>
              <a:rPr lang="en-US" dirty="0"/>
              <a:t>Christian </a:t>
            </a:r>
            <a:r>
              <a:rPr lang="en-US" dirty="0">
                <a:solidFill>
                  <a:srgbClr val="69FFFF"/>
                </a:solidFill>
              </a:rPr>
              <a:t>fundamentalism</a:t>
            </a:r>
            <a:r>
              <a:rPr lang="en-US" dirty="0"/>
              <a:t> was a reaction against liberal Modernist theology.  It subscribes to </a:t>
            </a:r>
            <a:r>
              <a:rPr lang="en-US" dirty="0">
                <a:solidFill>
                  <a:srgbClr val="69FFFF"/>
                </a:solidFill>
              </a:rPr>
              <a:t>five fundamental beliefs </a:t>
            </a:r>
            <a:r>
              <a:rPr lang="en-US" dirty="0"/>
              <a:t>that are considered essential to conservative Protestant theology but were denied by liberal theology and historical criticism:</a:t>
            </a:r>
          </a:p>
          <a:p>
            <a:pPr marL="1042416" lvl="1" indent="-457200">
              <a:spcBef>
                <a:spcPts val="1200"/>
              </a:spcBef>
              <a:buSzPct val="96000"/>
              <a:buFont typeface="+mj-lt"/>
              <a:buAutoNum type="arabicPeriod"/>
            </a:pPr>
            <a:r>
              <a:rPr lang="en-US" dirty="0"/>
              <a:t>The</a:t>
            </a:r>
            <a:r>
              <a:rPr lang="en-US" dirty="0">
                <a:solidFill>
                  <a:srgbClr val="69FFFF"/>
                </a:solidFill>
              </a:rPr>
              <a:t> inspiration </a:t>
            </a:r>
            <a:r>
              <a:rPr lang="en-US" dirty="0"/>
              <a:t>and </a:t>
            </a:r>
            <a:r>
              <a:rPr lang="en-US" dirty="0">
                <a:solidFill>
                  <a:srgbClr val="69FFFF"/>
                </a:solidFill>
              </a:rPr>
              <a:t>inerrancy</a:t>
            </a:r>
            <a:r>
              <a:rPr lang="en-US" dirty="0"/>
              <a:t> of  Scripture</a:t>
            </a:r>
          </a:p>
          <a:p>
            <a:pPr marL="1042416" lvl="1" indent="-457200">
              <a:spcBef>
                <a:spcPts val="1200"/>
              </a:spcBef>
              <a:buSzPct val="96000"/>
              <a:buFont typeface="+mj-lt"/>
              <a:buAutoNum type="arabicPeriod"/>
            </a:pPr>
            <a:r>
              <a:rPr lang="en-US" dirty="0"/>
              <a:t>The </a:t>
            </a:r>
            <a:r>
              <a:rPr lang="en-US" dirty="0">
                <a:solidFill>
                  <a:srgbClr val="69FFFF"/>
                </a:solidFill>
              </a:rPr>
              <a:t>virgin birth</a:t>
            </a:r>
            <a:r>
              <a:rPr lang="en-US" dirty="0"/>
              <a:t> of Christ</a:t>
            </a:r>
          </a:p>
          <a:p>
            <a:pPr marL="1042416" lvl="1" indent="-457200">
              <a:spcBef>
                <a:spcPts val="1200"/>
              </a:spcBef>
              <a:buSzPct val="96000"/>
              <a:buFont typeface="+mj-lt"/>
              <a:buAutoNum type="arabicPeriod"/>
            </a:pPr>
            <a:r>
              <a:rPr lang="en-US" dirty="0">
                <a:solidFill>
                  <a:srgbClr val="69FFFF"/>
                </a:solidFill>
              </a:rPr>
              <a:t>Christ's death</a:t>
            </a:r>
            <a:r>
              <a:rPr lang="en-US" dirty="0"/>
              <a:t> as the </a:t>
            </a:r>
            <a:r>
              <a:rPr lang="en-US" dirty="0">
                <a:solidFill>
                  <a:srgbClr val="69FFFF"/>
                </a:solidFill>
              </a:rPr>
              <a:t>atonement</a:t>
            </a:r>
            <a:r>
              <a:rPr lang="en-US" dirty="0"/>
              <a:t> for sin</a:t>
            </a:r>
          </a:p>
          <a:p>
            <a:pPr marL="1042416" lvl="1" indent="-457200">
              <a:spcBef>
                <a:spcPts val="1200"/>
              </a:spcBef>
              <a:buSzPct val="96000"/>
              <a:buFont typeface="+mj-lt"/>
              <a:buAutoNum type="arabicPeriod"/>
            </a:pPr>
            <a:r>
              <a:rPr lang="en-US" dirty="0"/>
              <a:t>The </a:t>
            </a:r>
            <a:r>
              <a:rPr lang="en-US" dirty="0">
                <a:solidFill>
                  <a:srgbClr val="69FFFF"/>
                </a:solidFill>
              </a:rPr>
              <a:t>bodily resurrection </a:t>
            </a:r>
            <a:r>
              <a:rPr lang="en-US" dirty="0"/>
              <a:t>of Christ</a:t>
            </a:r>
          </a:p>
          <a:p>
            <a:pPr marL="1042416" lvl="1" indent="-457200">
              <a:spcBef>
                <a:spcPts val="1200"/>
              </a:spcBef>
              <a:buSzPct val="96000"/>
              <a:buFont typeface="+mj-lt"/>
              <a:buAutoNum type="arabicPeriod"/>
            </a:pPr>
            <a:r>
              <a:rPr lang="en-US" dirty="0"/>
              <a:t>The </a:t>
            </a:r>
            <a:r>
              <a:rPr lang="en-US" dirty="0">
                <a:solidFill>
                  <a:srgbClr val="69FFFF"/>
                </a:solidFill>
              </a:rPr>
              <a:t>historical reality </a:t>
            </a:r>
            <a:r>
              <a:rPr lang="en-US" dirty="0"/>
              <a:t>of Christ’s </a:t>
            </a:r>
            <a:r>
              <a:rPr lang="en-US" dirty="0">
                <a:solidFill>
                  <a:srgbClr val="69FFFF"/>
                </a:solidFill>
              </a:rPr>
              <a:t>miracles</a:t>
            </a:r>
          </a:p>
        </p:txBody>
      </p:sp>
    </p:spTree>
    <p:extLst>
      <p:ext uri="{BB962C8B-B14F-4D97-AF65-F5344CB8AC3E}">
        <p14:creationId xmlns:p14="http://schemas.microsoft.com/office/powerpoint/2010/main" val="422798656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
                                            <p:txEl>
                                              <p:pRg st="2" end="2"/>
                                            </p:txEl>
                                          </p:spTgt>
                                        </p:tgtEl>
                                        <p:attrNameLst>
                                          <p:attrName>ppt_c</p:attrName>
                                        </p:attrNameLst>
                                      </p:cBhvr>
                                      <p:to>
                                        <a:srgbClr val="FF818D"/>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
                                            <p:txEl>
                                              <p:pRg st="3" end="3"/>
                                            </p:txEl>
                                          </p:spTgt>
                                        </p:tgtEl>
                                        <p:attrNameLst>
                                          <p:attrName>ppt_c</p:attrName>
                                        </p:attrNameLst>
                                      </p:cBhvr>
                                      <p:to>
                                        <a:srgbClr val="FF818D"/>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
                                            <p:txEl>
                                              <p:pRg st="4" end="4"/>
                                            </p:txEl>
                                          </p:spTgt>
                                        </p:tgtEl>
                                        <p:attrNameLst>
                                          <p:attrName>ppt_c</p:attrName>
                                        </p:attrNameLst>
                                      </p:cBhvr>
                                      <p:to>
                                        <a:srgbClr val="FF818D"/>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E5FAD0"/>
                </a:solidFill>
              </a:rPr>
              <a:t>Evangelical</a:t>
            </a:r>
            <a:r>
              <a:rPr lang="en-US" dirty="0">
                <a:solidFill>
                  <a:schemeClr val="accent1">
                    <a:lumMod val="20000"/>
                    <a:lumOff val="80000"/>
                  </a:schemeClr>
                </a:solidFill>
              </a:rPr>
              <a:t> Christianity</a:t>
            </a:r>
          </a:p>
        </p:txBody>
      </p:sp>
      <p:sp>
        <p:nvSpPr>
          <p:cNvPr id="3" name="Content Placeholder 2"/>
          <p:cNvSpPr>
            <a:spLocks noGrp="1"/>
          </p:cNvSpPr>
          <p:nvPr>
            <p:ph idx="1"/>
          </p:nvPr>
        </p:nvSpPr>
        <p:spPr>
          <a:xfrm>
            <a:off x="228600" y="1600200"/>
            <a:ext cx="8534400" cy="5029200"/>
          </a:xfrm>
        </p:spPr>
        <p:txBody>
          <a:bodyPr>
            <a:normAutofit/>
          </a:bodyPr>
          <a:lstStyle/>
          <a:p>
            <a:pPr>
              <a:spcBef>
                <a:spcPts val="1200"/>
              </a:spcBef>
              <a:buSzPct val="110000"/>
              <a:buFont typeface="Arial" pitchFamily="34" charset="0"/>
              <a:buChar char="•"/>
            </a:pPr>
            <a:r>
              <a:rPr lang="en-US" dirty="0">
                <a:solidFill>
                  <a:srgbClr val="69FFFF"/>
                </a:solidFill>
              </a:rPr>
              <a:t>Evangelical</a:t>
            </a:r>
            <a:r>
              <a:rPr lang="en-US" dirty="0">
                <a:solidFill>
                  <a:srgbClr val="3FFFFF"/>
                </a:solidFill>
              </a:rPr>
              <a:t> </a:t>
            </a:r>
            <a:r>
              <a:rPr lang="en-US" dirty="0"/>
              <a:t>Christianity subscribes to the five fundamentals, but may be more liberal in some areas of biblical interpretation.</a:t>
            </a:r>
          </a:p>
          <a:p>
            <a:pPr>
              <a:spcBef>
                <a:spcPts val="1200"/>
              </a:spcBef>
              <a:buSzPct val="110000"/>
              <a:buFont typeface="Arial" pitchFamily="34" charset="0"/>
              <a:buChar char="•"/>
            </a:pPr>
            <a:r>
              <a:rPr lang="en-US" dirty="0">
                <a:solidFill>
                  <a:srgbClr val="69FFFF"/>
                </a:solidFill>
              </a:rPr>
              <a:t>Seventh-day Adventists </a:t>
            </a:r>
            <a:r>
              <a:rPr lang="en-US" dirty="0"/>
              <a:t>subscribe to all but the inerrancy of the Scriptures, which insists that the original autographs of Scripture were free from error of any kind.  Adventists hold to </a:t>
            </a:r>
            <a:r>
              <a:rPr lang="en-US" dirty="0">
                <a:solidFill>
                  <a:srgbClr val="69FFFF"/>
                </a:solidFill>
              </a:rPr>
              <a:t>infallibility</a:t>
            </a:r>
            <a:r>
              <a:rPr lang="en-US" dirty="0"/>
              <a:t> instead, which teaches that the Scriptures are a trustworthy record of doctrinal truth, though mechanical errors may be present in the extant texts.</a:t>
            </a:r>
            <a:endParaRPr lang="en-US" dirty="0">
              <a:solidFill>
                <a:srgbClr val="3FFFFF"/>
              </a:solidFill>
            </a:endParaRPr>
          </a:p>
          <a:p>
            <a:endParaRPr lang="en-US" dirty="0"/>
          </a:p>
        </p:txBody>
      </p:sp>
    </p:spTree>
    <p:extLst>
      <p:ext uri="{BB962C8B-B14F-4D97-AF65-F5344CB8AC3E}">
        <p14:creationId xmlns:p14="http://schemas.microsoft.com/office/powerpoint/2010/main" val="64825453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lumMod val="20000"/>
                    <a:lumOff val="80000"/>
                  </a:schemeClr>
                </a:solidFill>
              </a:rPr>
              <a:t>SDA Fundamental Belief No. 1</a:t>
            </a:r>
          </a:p>
        </p:txBody>
      </p:sp>
      <p:sp>
        <p:nvSpPr>
          <p:cNvPr id="3" name="Content Placeholder 2"/>
          <p:cNvSpPr>
            <a:spLocks noGrp="1"/>
          </p:cNvSpPr>
          <p:nvPr>
            <p:ph idx="1"/>
          </p:nvPr>
        </p:nvSpPr>
        <p:spPr>
          <a:xfrm>
            <a:off x="457200" y="1447800"/>
            <a:ext cx="8229600" cy="5029200"/>
          </a:xfrm>
        </p:spPr>
        <p:txBody>
          <a:bodyPr>
            <a:noAutofit/>
          </a:bodyPr>
          <a:lstStyle/>
          <a:p>
            <a:pPr marL="137160" indent="0">
              <a:buNone/>
            </a:pPr>
            <a:r>
              <a:rPr lang="en-US" sz="2900" dirty="0"/>
              <a:t>“The Holy Scriptures, Old and New Testaments, are the written Word of God, given by divine inspiration through holy men of God who spoke and wrote as they were moved by the Holy Spirit. In this Word, God has committed to man the knowledge necessary for salvation.  The Holy Scriptures are the </a:t>
            </a:r>
            <a:r>
              <a:rPr lang="en-US" sz="2900" dirty="0">
                <a:solidFill>
                  <a:srgbClr val="69FFFF"/>
                </a:solidFill>
              </a:rPr>
              <a:t>infallible </a:t>
            </a:r>
            <a:r>
              <a:rPr lang="en-US" sz="2900" dirty="0"/>
              <a:t>revelation</a:t>
            </a:r>
            <a:r>
              <a:rPr lang="en-US" sz="2900" dirty="0">
                <a:solidFill>
                  <a:srgbClr val="69FFFF"/>
                </a:solidFill>
              </a:rPr>
              <a:t> </a:t>
            </a:r>
            <a:r>
              <a:rPr lang="en-US" sz="2900" dirty="0"/>
              <a:t>of His will. They are the </a:t>
            </a:r>
            <a:r>
              <a:rPr lang="en-US" sz="2900" dirty="0">
                <a:solidFill>
                  <a:srgbClr val="69FFFF"/>
                </a:solidFill>
              </a:rPr>
              <a:t>standard</a:t>
            </a:r>
            <a:r>
              <a:rPr lang="en-US" sz="2900" dirty="0"/>
              <a:t> of character, the </a:t>
            </a:r>
            <a:r>
              <a:rPr lang="en-US" sz="2900" dirty="0">
                <a:solidFill>
                  <a:srgbClr val="69FFFF"/>
                </a:solidFill>
              </a:rPr>
              <a:t>test</a:t>
            </a:r>
            <a:r>
              <a:rPr lang="en-US" sz="2900" dirty="0"/>
              <a:t> of experience, the </a:t>
            </a:r>
            <a:r>
              <a:rPr lang="en-US" sz="2900" dirty="0">
                <a:solidFill>
                  <a:srgbClr val="69FFFF"/>
                </a:solidFill>
              </a:rPr>
              <a:t>authoritative</a:t>
            </a:r>
            <a:r>
              <a:rPr lang="en-US" sz="2900" dirty="0"/>
              <a:t> revealer of doctrines, and the </a:t>
            </a:r>
            <a:r>
              <a:rPr lang="en-US" sz="2900" dirty="0">
                <a:solidFill>
                  <a:srgbClr val="69FFFF"/>
                </a:solidFill>
              </a:rPr>
              <a:t>trustworthy</a:t>
            </a:r>
            <a:r>
              <a:rPr lang="en-US" sz="2900" dirty="0"/>
              <a:t> record of God's acts in history.”</a:t>
            </a:r>
          </a:p>
        </p:txBody>
      </p:sp>
    </p:spTree>
    <p:extLst>
      <p:ext uri="{BB962C8B-B14F-4D97-AF65-F5344CB8AC3E}">
        <p14:creationId xmlns:p14="http://schemas.microsoft.com/office/powerpoint/2010/main" val="165629353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228600"/>
            <a:ext cx="8229600" cy="914400"/>
          </a:xfrm>
        </p:spPr>
        <p:txBody>
          <a:bodyPr>
            <a:normAutofit fontScale="90000"/>
          </a:bodyPr>
          <a:lstStyle/>
          <a:p>
            <a:r>
              <a:rPr lang="en-US" dirty="0">
                <a:solidFill>
                  <a:schemeClr val="accent1">
                    <a:lumMod val="20000"/>
                    <a:lumOff val="80000"/>
                  </a:schemeClr>
                </a:solidFill>
              </a:rPr>
              <a:t>Ellen G. White, </a:t>
            </a:r>
            <a:r>
              <a:rPr lang="en-US" i="1" dirty="0">
                <a:solidFill>
                  <a:schemeClr val="accent1">
                    <a:lumMod val="20000"/>
                    <a:lumOff val="80000"/>
                  </a:schemeClr>
                </a:solidFill>
              </a:rPr>
              <a:t>Manuscript Releases </a:t>
            </a:r>
            <a:r>
              <a:rPr lang="en-US" dirty="0">
                <a:solidFill>
                  <a:schemeClr val="accent1">
                    <a:lumMod val="20000"/>
                    <a:lumOff val="80000"/>
                  </a:schemeClr>
                </a:solidFill>
              </a:rPr>
              <a:t>17:224</a:t>
            </a:r>
          </a:p>
        </p:txBody>
      </p:sp>
      <p:sp>
        <p:nvSpPr>
          <p:cNvPr id="3" name="Content Placeholder 2"/>
          <p:cNvSpPr>
            <a:spLocks noGrp="1"/>
          </p:cNvSpPr>
          <p:nvPr>
            <p:ph idx="1"/>
          </p:nvPr>
        </p:nvSpPr>
        <p:spPr>
          <a:xfrm>
            <a:off x="609600" y="1447800"/>
            <a:ext cx="7924800" cy="5181600"/>
          </a:xfrm>
        </p:spPr>
        <p:txBody>
          <a:bodyPr>
            <a:noAutofit/>
          </a:bodyPr>
          <a:lstStyle/>
          <a:p>
            <a:pPr marL="137160" indent="0">
              <a:buNone/>
            </a:pPr>
            <a:r>
              <a:rPr lang="en-US" sz="3000" dirty="0"/>
              <a:t>“In the early Christian church there were men who were true disciples of Christ.  They met often together where prayer was wont to be made.  </a:t>
            </a:r>
            <a:r>
              <a:rPr lang="en-US" sz="3000" dirty="0">
                <a:solidFill>
                  <a:schemeClr val="accent2">
                    <a:lumMod val="20000"/>
                    <a:lumOff val="80000"/>
                  </a:schemeClr>
                </a:solidFill>
              </a:rPr>
              <a:t>They could only work to advance those principles that bore the signet of heaven.  </a:t>
            </a:r>
            <a:r>
              <a:rPr lang="en-US" sz="3000" dirty="0"/>
              <a:t>They first talked with God, ascertained what spirit they themselves were of; then they could closely and critically examine every point, </a:t>
            </a:r>
            <a:r>
              <a:rPr lang="en-US" sz="3000" dirty="0">
                <a:solidFill>
                  <a:schemeClr val="accent2">
                    <a:lumMod val="20000"/>
                    <a:lumOff val="80000"/>
                  </a:schemeClr>
                </a:solidFill>
              </a:rPr>
              <a:t>every method, every principle </a:t>
            </a:r>
            <a:r>
              <a:rPr lang="en-US" sz="3000" dirty="0"/>
              <a:t>in the light reflected from the Sun of Righteousness.   </a:t>
            </a:r>
            <a:r>
              <a:rPr lang="en-US" dirty="0">
                <a:solidFill>
                  <a:schemeClr val="tx1">
                    <a:lumMod val="75000"/>
                  </a:schemeClr>
                </a:solidFill>
              </a:rPr>
              <a:t>(cont.)</a:t>
            </a:r>
          </a:p>
        </p:txBody>
      </p:sp>
    </p:spTree>
    <p:extLst>
      <p:ext uri="{BB962C8B-B14F-4D97-AF65-F5344CB8AC3E}">
        <p14:creationId xmlns:p14="http://schemas.microsoft.com/office/powerpoint/2010/main" val="111762189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lumMod val="20000"/>
                    <a:lumOff val="80000"/>
                  </a:schemeClr>
                </a:solidFill>
              </a:rPr>
              <a:t>Ellen White’s Hermeneutic</a:t>
            </a:r>
          </a:p>
        </p:txBody>
      </p:sp>
      <p:sp>
        <p:nvSpPr>
          <p:cNvPr id="3" name="Content Placeholder 2"/>
          <p:cNvSpPr>
            <a:spLocks noGrp="1"/>
          </p:cNvSpPr>
          <p:nvPr>
            <p:ph idx="1"/>
          </p:nvPr>
        </p:nvSpPr>
        <p:spPr>
          <a:xfrm>
            <a:off x="228600" y="1600200"/>
            <a:ext cx="8534400" cy="4709160"/>
          </a:xfrm>
        </p:spPr>
        <p:txBody>
          <a:bodyPr/>
          <a:lstStyle/>
          <a:p>
            <a:pPr>
              <a:spcBef>
                <a:spcPts val="1800"/>
              </a:spcBef>
              <a:buSzPct val="70000"/>
              <a:buFont typeface="Wingdings" pitchFamily="2" charset="2"/>
              <a:buChar char="Ø"/>
            </a:pPr>
            <a:r>
              <a:rPr lang="en-US" dirty="0"/>
              <a:t>“The Word of God, </a:t>
            </a:r>
            <a:r>
              <a:rPr lang="en-US" dirty="0">
                <a:solidFill>
                  <a:srgbClr val="3FFFFF"/>
                </a:solidFill>
              </a:rPr>
              <a:t>just as it reads</a:t>
            </a:r>
            <a:r>
              <a:rPr lang="en-US" dirty="0"/>
              <a:t>, is the ground of our faith.  That Word is the sure word of prophecy, and it demands implicit faith from all who claim to believe it.  It is authoritative, containing in itself the proof of its divine origin” </a:t>
            </a:r>
            <a:r>
              <a:rPr lang="en-US" sz="2400" dirty="0"/>
              <a:t>(</a:t>
            </a:r>
            <a:r>
              <a:rPr lang="en-US" sz="2400" i="1" dirty="0"/>
              <a:t>Signs of the Times</a:t>
            </a:r>
            <a:r>
              <a:rPr lang="en-US" sz="2400" dirty="0"/>
              <a:t>, June 2, 1898).</a:t>
            </a:r>
          </a:p>
          <a:p>
            <a:pPr>
              <a:spcBef>
                <a:spcPts val="1800"/>
              </a:spcBef>
              <a:buSzPct val="70000"/>
              <a:buFont typeface="Wingdings" pitchFamily="2" charset="2"/>
              <a:buChar char="Ø"/>
            </a:pPr>
            <a:r>
              <a:rPr lang="en-US" dirty="0"/>
              <a:t>“Let the Bible explain its own statements.  Accept it </a:t>
            </a:r>
            <a:r>
              <a:rPr lang="en-US" dirty="0">
                <a:solidFill>
                  <a:srgbClr val="3FFFFF"/>
                </a:solidFill>
              </a:rPr>
              <a:t>just as it reads</a:t>
            </a:r>
            <a:r>
              <a:rPr lang="en-US" dirty="0"/>
              <a:t>, without twisting the words to suit human ideas” </a:t>
            </a:r>
            <a:r>
              <a:rPr lang="en-US" sz="2400" dirty="0"/>
              <a:t>(</a:t>
            </a:r>
            <a:r>
              <a:rPr lang="en-US" sz="2400" i="1" dirty="0"/>
              <a:t>Loma Linda Messages, </a:t>
            </a:r>
            <a:r>
              <a:rPr lang="en-US" sz="2400" dirty="0"/>
              <a:t>p. 55).</a:t>
            </a:r>
          </a:p>
        </p:txBody>
      </p:sp>
    </p:spTree>
    <p:extLst>
      <p:ext uri="{BB962C8B-B14F-4D97-AF65-F5344CB8AC3E}">
        <p14:creationId xmlns:p14="http://schemas.microsoft.com/office/powerpoint/2010/main" val="61497848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0E120-0970-451D-ACAB-42EE115294D2}"/>
              </a:ext>
            </a:extLst>
          </p:cNvPr>
          <p:cNvSpPr>
            <a:spLocks noGrp="1"/>
          </p:cNvSpPr>
          <p:nvPr>
            <p:ph type="title"/>
          </p:nvPr>
        </p:nvSpPr>
        <p:spPr>
          <a:xfrm>
            <a:off x="457200" y="152400"/>
            <a:ext cx="8229600" cy="838200"/>
          </a:xfrm>
        </p:spPr>
        <p:txBody>
          <a:bodyPr>
            <a:normAutofit/>
          </a:bodyPr>
          <a:lstStyle/>
          <a:p>
            <a:r>
              <a:rPr lang="en-US" dirty="0">
                <a:solidFill>
                  <a:srgbClr val="E5FAD0"/>
                </a:solidFill>
              </a:rPr>
              <a:t>Literal Reading </a:t>
            </a:r>
            <a:r>
              <a:rPr lang="en-US" dirty="0">
                <a:solidFill>
                  <a:schemeClr val="tx1"/>
                </a:solidFill>
              </a:rPr>
              <a:t>vs.</a:t>
            </a:r>
            <a:r>
              <a:rPr lang="en-US" dirty="0"/>
              <a:t> </a:t>
            </a:r>
            <a:r>
              <a:rPr lang="en-US" dirty="0">
                <a:solidFill>
                  <a:srgbClr val="E5FAD0"/>
                </a:solidFill>
              </a:rPr>
              <a:t>Literalism</a:t>
            </a:r>
          </a:p>
        </p:txBody>
      </p:sp>
      <p:sp>
        <p:nvSpPr>
          <p:cNvPr id="3" name="Content Placeholder 2">
            <a:extLst>
              <a:ext uri="{FF2B5EF4-FFF2-40B4-BE49-F238E27FC236}">
                <a16:creationId xmlns:a16="http://schemas.microsoft.com/office/drawing/2014/main" id="{330F1565-39AC-4E4D-9713-26F226BC5B07}"/>
              </a:ext>
            </a:extLst>
          </p:cNvPr>
          <p:cNvSpPr>
            <a:spLocks noGrp="1"/>
          </p:cNvSpPr>
          <p:nvPr>
            <p:ph idx="1"/>
          </p:nvPr>
        </p:nvSpPr>
        <p:spPr>
          <a:xfrm>
            <a:off x="228600" y="1143000"/>
            <a:ext cx="8382000" cy="5410200"/>
          </a:xfrm>
        </p:spPr>
        <p:txBody>
          <a:bodyPr>
            <a:noAutofit/>
          </a:bodyPr>
          <a:lstStyle/>
          <a:p>
            <a:pPr>
              <a:spcBef>
                <a:spcPts val="1200"/>
              </a:spcBef>
            </a:pPr>
            <a:r>
              <a:rPr lang="en-US" dirty="0"/>
              <a:t>Taking the Bible “</a:t>
            </a:r>
            <a:r>
              <a:rPr lang="en-US" dirty="0">
                <a:solidFill>
                  <a:srgbClr val="E5FAD0"/>
                </a:solidFill>
              </a:rPr>
              <a:t>just as it reads</a:t>
            </a:r>
            <a:r>
              <a:rPr lang="en-US" dirty="0"/>
              <a:t>” alludes to reading it </a:t>
            </a:r>
            <a:r>
              <a:rPr lang="en-US" dirty="0">
                <a:solidFill>
                  <a:srgbClr val="E5FAD0"/>
                </a:solidFill>
              </a:rPr>
              <a:t>literally</a:t>
            </a:r>
            <a:r>
              <a:rPr lang="en-US" dirty="0"/>
              <a:t>, in a straightforward way, as opposed to allegorically or symbolically or metaphorically, unless other ways of reading the text are implied in the text and it would not make sense read literally.</a:t>
            </a:r>
          </a:p>
          <a:p>
            <a:pPr>
              <a:spcBef>
                <a:spcPts val="1200"/>
              </a:spcBef>
            </a:pPr>
            <a:r>
              <a:rPr lang="en-US" dirty="0"/>
              <a:t>Some people confuse a literal reading with a literalistic reading, which implies a simplistic mindset that fails to account for such things as grammar, historical and cultural backgrounds, metaphorical or figurative language, and authorial intent.</a:t>
            </a:r>
          </a:p>
        </p:txBody>
      </p:sp>
    </p:spTree>
    <p:extLst>
      <p:ext uri="{BB962C8B-B14F-4D97-AF65-F5344CB8AC3E}">
        <p14:creationId xmlns:p14="http://schemas.microsoft.com/office/powerpoint/2010/main" val="2693859862"/>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A1F94-39EE-4306-B2B6-E6DE2B21B1F4}"/>
              </a:ext>
            </a:extLst>
          </p:cNvPr>
          <p:cNvSpPr>
            <a:spLocks noGrp="1"/>
          </p:cNvSpPr>
          <p:nvPr>
            <p:ph type="title"/>
          </p:nvPr>
        </p:nvSpPr>
        <p:spPr/>
        <p:txBody>
          <a:bodyPr/>
          <a:lstStyle/>
          <a:p>
            <a:r>
              <a:rPr lang="en-US" dirty="0">
                <a:solidFill>
                  <a:srgbClr val="E5FAD0"/>
                </a:solidFill>
              </a:rPr>
              <a:t>“Methods of Bible Study”</a:t>
            </a:r>
          </a:p>
        </p:txBody>
      </p:sp>
      <p:sp>
        <p:nvSpPr>
          <p:cNvPr id="3" name="Content Placeholder 2">
            <a:extLst>
              <a:ext uri="{FF2B5EF4-FFF2-40B4-BE49-F238E27FC236}">
                <a16:creationId xmlns:a16="http://schemas.microsoft.com/office/drawing/2014/main" id="{DE43046B-6FD2-4D26-8FC3-545877EA3168}"/>
              </a:ext>
            </a:extLst>
          </p:cNvPr>
          <p:cNvSpPr>
            <a:spLocks noGrp="1"/>
          </p:cNvSpPr>
          <p:nvPr>
            <p:ph idx="1"/>
          </p:nvPr>
        </p:nvSpPr>
        <p:spPr>
          <a:xfrm>
            <a:off x="304800" y="1417638"/>
            <a:ext cx="8382000" cy="4891722"/>
          </a:xfrm>
        </p:spPr>
        <p:txBody>
          <a:bodyPr>
            <a:normAutofit lnSpcReduction="10000"/>
          </a:bodyPr>
          <a:lstStyle/>
          <a:p>
            <a:pPr>
              <a:spcBef>
                <a:spcPts val="1800"/>
              </a:spcBef>
            </a:pPr>
            <a:r>
              <a:rPr lang="en-US" dirty="0"/>
              <a:t>The Seventh-day Adventist Church has an official document, adopted at the 1986 Annual Council of the Church in Rio de </a:t>
            </a:r>
            <a:r>
              <a:rPr lang="en-US" dirty="0" err="1"/>
              <a:t>Janiero</a:t>
            </a:r>
            <a:r>
              <a:rPr lang="en-US" dirty="0"/>
              <a:t>, Brazil.</a:t>
            </a:r>
          </a:p>
          <a:p>
            <a:pPr>
              <a:spcBef>
                <a:spcPts val="1800"/>
              </a:spcBef>
            </a:pPr>
            <a:r>
              <a:rPr lang="en-US" dirty="0"/>
              <a:t>In its preamble it rejects even a modified use of the historical-critical method “that retains the principle of criticism which subordinates the Bible to human reason.”</a:t>
            </a:r>
          </a:p>
          <a:p>
            <a:pPr>
              <a:spcBef>
                <a:spcPts val="1800"/>
              </a:spcBef>
            </a:pPr>
            <a:r>
              <a:rPr lang="en-US" dirty="0"/>
              <a:t>One of its presuppositions [2. a. (4)] declares that “the Bible transcends its cultural back-grounds to serve as God’s Word for all cultural, racial, and situational contexts in all ages.”</a:t>
            </a:r>
          </a:p>
        </p:txBody>
      </p:sp>
    </p:spTree>
    <p:extLst>
      <p:ext uri="{BB962C8B-B14F-4D97-AF65-F5344CB8AC3E}">
        <p14:creationId xmlns:p14="http://schemas.microsoft.com/office/powerpoint/2010/main" val="259713944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F4A4D-9FC4-4D71-BAC6-DFAF03895C11}"/>
              </a:ext>
            </a:extLst>
          </p:cNvPr>
          <p:cNvSpPr>
            <a:spLocks noGrp="1"/>
          </p:cNvSpPr>
          <p:nvPr>
            <p:ph type="title"/>
          </p:nvPr>
        </p:nvSpPr>
        <p:spPr/>
        <p:txBody>
          <a:bodyPr/>
          <a:lstStyle/>
          <a:p>
            <a:r>
              <a:rPr lang="en-US" dirty="0">
                <a:solidFill>
                  <a:srgbClr val="E5FAD0"/>
                </a:solidFill>
              </a:rPr>
              <a:t>Recent Developments</a:t>
            </a:r>
            <a:r>
              <a:rPr lang="en-US" dirty="0">
                <a:solidFill>
                  <a:schemeClr val="tx1"/>
                </a:solidFill>
              </a:rPr>
              <a:t>—1</a:t>
            </a:r>
          </a:p>
        </p:txBody>
      </p:sp>
      <p:sp>
        <p:nvSpPr>
          <p:cNvPr id="3" name="Content Placeholder 2">
            <a:extLst>
              <a:ext uri="{FF2B5EF4-FFF2-40B4-BE49-F238E27FC236}">
                <a16:creationId xmlns:a16="http://schemas.microsoft.com/office/drawing/2014/main" id="{34D2EF06-77F4-47B3-B04F-3277418A2E10}"/>
              </a:ext>
            </a:extLst>
          </p:cNvPr>
          <p:cNvSpPr>
            <a:spLocks noGrp="1"/>
          </p:cNvSpPr>
          <p:nvPr>
            <p:ph idx="1"/>
          </p:nvPr>
        </p:nvSpPr>
        <p:spPr>
          <a:xfrm>
            <a:off x="304800" y="1447800"/>
            <a:ext cx="8382000" cy="4861560"/>
          </a:xfrm>
        </p:spPr>
        <p:txBody>
          <a:bodyPr>
            <a:normAutofit lnSpcReduction="10000"/>
          </a:bodyPr>
          <a:lstStyle/>
          <a:p>
            <a:pPr>
              <a:spcBef>
                <a:spcPts val="1200"/>
              </a:spcBef>
            </a:pPr>
            <a:r>
              <a:rPr lang="en-US" dirty="0"/>
              <a:t>One outcome of the Theology of Ordination Study Committee was a proposal by certain elements that a new hermeneutic be adopted for dealing with the issue at hand.</a:t>
            </a:r>
          </a:p>
          <a:p>
            <a:pPr>
              <a:spcBef>
                <a:spcPts val="1200"/>
              </a:spcBef>
            </a:pPr>
            <a:r>
              <a:rPr lang="en-US" dirty="0"/>
              <a:t>The Bible was declared to be </a:t>
            </a:r>
            <a:r>
              <a:rPr lang="en-US" dirty="0">
                <a:solidFill>
                  <a:srgbClr val="7DFF96"/>
                </a:solidFill>
              </a:rPr>
              <a:t>culturally conditioned</a:t>
            </a:r>
            <a:r>
              <a:rPr lang="en-US" dirty="0"/>
              <a:t> from beginning to end, and the preamble of the “Methods of Bible Study” document rejecting the historical-critical method was not accepted as valid.</a:t>
            </a:r>
          </a:p>
          <a:p>
            <a:pPr>
              <a:spcBef>
                <a:spcPts val="1200"/>
              </a:spcBef>
            </a:pPr>
            <a:r>
              <a:rPr lang="en-US" dirty="0"/>
              <a:t>A new hermeneutic was proposed called the </a:t>
            </a:r>
            <a:r>
              <a:rPr lang="en-US" dirty="0">
                <a:solidFill>
                  <a:srgbClr val="7DFF96"/>
                </a:solidFill>
              </a:rPr>
              <a:t>“principle-based historical-cultural method.”</a:t>
            </a:r>
          </a:p>
        </p:txBody>
      </p:sp>
    </p:spTree>
    <p:extLst>
      <p:ext uri="{BB962C8B-B14F-4D97-AF65-F5344CB8AC3E}">
        <p14:creationId xmlns:p14="http://schemas.microsoft.com/office/powerpoint/2010/main" val="2465909480"/>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DCF70-8DE8-4800-889B-3182BBF4235E}"/>
              </a:ext>
            </a:extLst>
          </p:cNvPr>
          <p:cNvSpPr>
            <a:spLocks noGrp="1"/>
          </p:cNvSpPr>
          <p:nvPr>
            <p:ph type="title"/>
          </p:nvPr>
        </p:nvSpPr>
        <p:spPr/>
        <p:txBody>
          <a:bodyPr/>
          <a:lstStyle/>
          <a:p>
            <a:r>
              <a:rPr lang="en-US" dirty="0">
                <a:solidFill>
                  <a:srgbClr val="E5FAD0"/>
                </a:solidFill>
              </a:rPr>
              <a:t>Recent Developments</a:t>
            </a:r>
            <a:r>
              <a:rPr lang="en-US" dirty="0">
                <a:solidFill>
                  <a:srgbClr val="FFFFFF"/>
                </a:solidFill>
              </a:rPr>
              <a:t>—2</a:t>
            </a:r>
            <a:endParaRPr lang="en-US" dirty="0"/>
          </a:p>
        </p:txBody>
      </p:sp>
      <p:sp>
        <p:nvSpPr>
          <p:cNvPr id="3" name="Content Placeholder 2">
            <a:extLst>
              <a:ext uri="{FF2B5EF4-FFF2-40B4-BE49-F238E27FC236}">
                <a16:creationId xmlns:a16="http://schemas.microsoft.com/office/drawing/2014/main" id="{13970BCA-FE2B-4815-AB2C-A12E22D3498A}"/>
              </a:ext>
            </a:extLst>
          </p:cNvPr>
          <p:cNvSpPr>
            <a:spLocks noGrp="1"/>
          </p:cNvSpPr>
          <p:nvPr>
            <p:ph idx="1"/>
          </p:nvPr>
        </p:nvSpPr>
        <p:spPr>
          <a:xfrm>
            <a:off x="457200" y="1600200"/>
            <a:ext cx="8229600" cy="4800600"/>
          </a:xfrm>
        </p:spPr>
        <p:txBody>
          <a:bodyPr>
            <a:normAutofit lnSpcReduction="10000"/>
          </a:bodyPr>
          <a:lstStyle/>
          <a:p>
            <a:pPr>
              <a:spcBef>
                <a:spcPts val="1200"/>
              </a:spcBef>
            </a:pPr>
            <a:r>
              <a:rPr lang="en-US" dirty="0"/>
              <a:t>Subsequently, the SDA Theological Seminary at Andrews University has used this method to reject the decision made by the worldwide SDA Church in San Antonio, Texas, in 2015.</a:t>
            </a:r>
          </a:p>
          <a:p>
            <a:pPr>
              <a:spcBef>
                <a:spcPts val="1200"/>
              </a:spcBef>
            </a:pPr>
            <a:r>
              <a:rPr lang="en-US" dirty="0"/>
              <a:t>In May of 2016 they held a study conference in Cancun, Mexico, to discuss the matter of how to sell this new hermeneutic to the Church.</a:t>
            </a:r>
          </a:p>
          <a:p>
            <a:pPr>
              <a:spcBef>
                <a:spcPts val="1200"/>
              </a:spcBef>
            </a:pPr>
            <a:r>
              <a:rPr lang="en-US" dirty="0"/>
              <a:t>Currently, they are in the process of producing a special issue of </a:t>
            </a:r>
            <a:r>
              <a:rPr lang="en-US" i="1" dirty="0"/>
              <a:t>Andrews University Seminary Studies </a:t>
            </a:r>
            <a:r>
              <a:rPr lang="en-US" dirty="0"/>
              <a:t>on hermeneutics, potentially as a means of promoting their new hermeneutic.</a:t>
            </a:r>
            <a:endParaRPr lang="en-US" i="1" dirty="0"/>
          </a:p>
        </p:txBody>
      </p:sp>
    </p:spTree>
    <p:extLst>
      <p:ext uri="{BB962C8B-B14F-4D97-AF65-F5344CB8AC3E}">
        <p14:creationId xmlns:p14="http://schemas.microsoft.com/office/powerpoint/2010/main" val="36659383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93404-0337-4503-B208-F1F675389A26}"/>
              </a:ext>
            </a:extLst>
          </p:cNvPr>
          <p:cNvSpPr>
            <a:spLocks noGrp="1"/>
          </p:cNvSpPr>
          <p:nvPr>
            <p:ph type="title"/>
          </p:nvPr>
        </p:nvSpPr>
        <p:spPr>
          <a:xfrm>
            <a:off x="457200" y="274638"/>
            <a:ext cx="8229600" cy="1020762"/>
          </a:xfrm>
        </p:spPr>
        <p:txBody>
          <a:bodyPr>
            <a:normAutofit fontScale="90000"/>
          </a:bodyPr>
          <a:lstStyle/>
          <a:p>
            <a:r>
              <a:rPr lang="en-US" dirty="0">
                <a:solidFill>
                  <a:srgbClr val="E5FAD0"/>
                </a:solidFill>
              </a:rPr>
              <a:t>The Principle-Based Historical-Cultural Method</a:t>
            </a:r>
          </a:p>
        </p:txBody>
      </p:sp>
      <p:sp>
        <p:nvSpPr>
          <p:cNvPr id="3" name="Content Placeholder 2">
            <a:extLst>
              <a:ext uri="{FF2B5EF4-FFF2-40B4-BE49-F238E27FC236}">
                <a16:creationId xmlns:a16="http://schemas.microsoft.com/office/drawing/2014/main" id="{5300B209-378A-40A1-8C68-A71DF5111B56}"/>
              </a:ext>
            </a:extLst>
          </p:cNvPr>
          <p:cNvSpPr>
            <a:spLocks noGrp="1"/>
          </p:cNvSpPr>
          <p:nvPr>
            <p:ph idx="1"/>
          </p:nvPr>
        </p:nvSpPr>
        <p:spPr>
          <a:xfrm>
            <a:off x="381000" y="1524000"/>
            <a:ext cx="8382000" cy="5105400"/>
          </a:xfrm>
        </p:spPr>
        <p:txBody>
          <a:bodyPr>
            <a:normAutofit fontScale="92500"/>
          </a:bodyPr>
          <a:lstStyle/>
          <a:p>
            <a:pPr>
              <a:spcBef>
                <a:spcPts val="1200"/>
              </a:spcBef>
            </a:pPr>
            <a:r>
              <a:rPr lang="en-US" dirty="0"/>
              <a:t>The method is “principle-based” because its conclusions are not based on explicit statements in the biblical text but on purported </a:t>
            </a:r>
            <a:r>
              <a:rPr lang="en-US" dirty="0">
                <a:solidFill>
                  <a:srgbClr val="7DFF96"/>
                </a:solidFill>
              </a:rPr>
              <a:t>“principles” </a:t>
            </a:r>
            <a:r>
              <a:rPr lang="en-US" dirty="0"/>
              <a:t>they claim to have discovered which have </a:t>
            </a:r>
            <a:r>
              <a:rPr lang="en-US" dirty="0">
                <a:solidFill>
                  <a:srgbClr val="7DFF96"/>
                </a:solidFill>
              </a:rPr>
              <a:t>“trajectories” </a:t>
            </a:r>
            <a:r>
              <a:rPr lang="en-US" dirty="0"/>
              <a:t>that point to changes that will take place in the last days—today’s changed culture.</a:t>
            </a:r>
          </a:p>
          <a:p>
            <a:pPr>
              <a:spcBef>
                <a:spcPts val="1200"/>
              </a:spcBef>
            </a:pPr>
            <a:r>
              <a:rPr lang="en-US" dirty="0"/>
              <a:t>The method is “historical-cultural” because the biblical text is </a:t>
            </a:r>
            <a:r>
              <a:rPr lang="en-US" dirty="0">
                <a:solidFill>
                  <a:srgbClr val="7DFF96"/>
                </a:solidFill>
              </a:rPr>
              <a:t>culturally conditioned </a:t>
            </a:r>
            <a:r>
              <a:rPr lang="en-US" dirty="0"/>
              <a:t>and needs to be read from the new perspective of our own culture rather than from the old perspective of the biblical culture, which was not as socially and culturally aware as our contemporary culture.</a:t>
            </a:r>
          </a:p>
        </p:txBody>
      </p:sp>
    </p:spTree>
    <p:extLst>
      <p:ext uri="{BB962C8B-B14F-4D97-AF65-F5344CB8AC3E}">
        <p14:creationId xmlns:p14="http://schemas.microsoft.com/office/powerpoint/2010/main" val="178061132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normAutofit/>
          </a:bodyPr>
          <a:lstStyle/>
          <a:p>
            <a:r>
              <a:rPr lang="en-US" dirty="0">
                <a:solidFill>
                  <a:schemeClr val="accent1">
                    <a:lumMod val="20000"/>
                    <a:lumOff val="80000"/>
                  </a:schemeClr>
                </a:solidFill>
              </a:rPr>
              <a:t>Summary</a:t>
            </a:r>
          </a:p>
        </p:txBody>
      </p:sp>
      <p:sp>
        <p:nvSpPr>
          <p:cNvPr id="3" name="Content Placeholder 2"/>
          <p:cNvSpPr>
            <a:spLocks noGrp="1"/>
          </p:cNvSpPr>
          <p:nvPr>
            <p:ph idx="1"/>
          </p:nvPr>
        </p:nvSpPr>
        <p:spPr>
          <a:xfrm>
            <a:off x="304800" y="1143000"/>
            <a:ext cx="8458200" cy="5562600"/>
          </a:xfrm>
        </p:spPr>
        <p:txBody>
          <a:bodyPr>
            <a:normAutofit lnSpcReduction="10000"/>
          </a:bodyPr>
          <a:lstStyle/>
          <a:p>
            <a:pPr>
              <a:buFont typeface="Wingdings" pitchFamily="2" charset="2"/>
              <a:buChar char="q"/>
            </a:pPr>
            <a:r>
              <a:rPr lang="en-US" dirty="0"/>
              <a:t>Throughout the history of biblical interpretation many different philosophies, presuppositions, and methods have been used to interpret the holy Scriptures, including but not limited to</a:t>
            </a:r>
          </a:p>
          <a:p>
            <a:pPr lvl="1"/>
            <a:r>
              <a:rPr lang="en-US" dirty="0"/>
              <a:t>the allegorical method</a:t>
            </a:r>
          </a:p>
          <a:p>
            <a:pPr lvl="1"/>
            <a:r>
              <a:rPr lang="en-US" dirty="0"/>
              <a:t>Neo-Platonist or Aristotelian philosophy</a:t>
            </a:r>
          </a:p>
          <a:p>
            <a:pPr lvl="1"/>
            <a:r>
              <a:rPr lang="en-US" dirty="0"/>
              <a:t>rationalist, </a:t>
            </a:r>
            <a:r>
              <a:rPr lang="en-US" dirty="0" err="1"/>
              <a:t>antisupernaturalist</a:t>
            </a:r>
            <a:r>
              <a:rPr lang="en-US" dirty="0"/>
              <a:t> presuppositions</a:t>
            </a:r>
          </a:p>
          <a:p>
            <a:pPr lvl="1"/>
            <a:r>
              <a:rPr lang="en-US" dirty="0" err="1"/>
              <a:t>Heideggeran</a:t>
            </a:r>
            <a:r>
              <a:rPr lang="en-US" dirty="0"/>
              <a:t> existentialist philosophy</a:t>
            </a:r>
          </a:p>
          <a:p>
            <a:pPr lvl="1"/>
            <a:r>
              <a:rPr lang="en-US" dirty="0"/>
              <a:t>social-scientific criticism</a:t>
            </a:r>
          </a:p>
          <a:p>
            <a:pPr lvl="1"/>
            <a:r>
              <a:rPr lang="en-US" dirty="0"/>
              <a:t>reader-response criticism</a:t>
            </a:r>
          </a:p>
          <a:p>
            <a:pPr lvl="1"/>
            <a:r>
              <a:rPr lang="en-US" dirty="0"/>
              <a:t>various theological frameworks imposed on the text.</a:t>
            </a:r>
          </a:p>
          <a:p>
            <a:pPr>
              <a:spcBef>
                <a:spcPts val="900"/>
              </a:spcBef>
            </a:pPr>
            <a:r>
              <a:rPr lang="en-US" dirty="0"/>
              <a:t>They are unbiblical because they do not derive from within the text but run counter to the text.</a:t>
            </a:r>
          </a:p>
          <a:p>
            <a:pPr lvl="1"/>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286287254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FF818D"/>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FF818D"/>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rgbClr val="FF818D"/>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rgbClr val="FF818D"/>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5" end="5"/>
                                            </p:txEl>
                                          </p:spTgt>
                                        </p:tgtEl>
                                        <p:attrNameLst>
                                          <p:attrName>ppt_c</p:attrName>
                                        </p:attrNameLst>
                                      </p:cBhvr>
                                      <p:to>
                                        <a:srgbClr val="FF818D"/>
                                      </p:to>
                                    </p:animClr>
                                  </p:sub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6" end="6"/>
                                            </p:txEl>
                                          </p:spTgt>
                                        </p:tgtEl>
                                        <p:attrNameLst>
                                          <p:attrName>ppt_c</p:attrName>
                                        </p:attrNameLst>
                                      </p:cBhvr>
                                      <p:to>
                                        <a:srgbClr val="FF818D"/>
                                      </p:to>
                                    </p:animClr>
                                  </p:sub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7" end="7"/>
                                            </p:txEl>
                                          </p:spTgt>
                                        </p:tgtEl>
                                        <p:attrNameLst>
                                          <p:attrName>ppt_c</p:attrName>
                                        </p:attrNameLst>
                                      </p:cBhvr>
                                      <p:to>
                                        <a:srgbClr val="FF818D"/>
                                      </p:to>
                                    </p:animClr>
                                  </p:sub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lumMod val="20000"/>
                    <a:lumOff val="80000"/>
                  </a:schemeClr>
                </a:solidFill>
              </a:rPr>
              <a:t>Conclusion</a:t>
            </a:r>
          </a:p>
        </p:txBody>
      </p:sp>
      <p:sp>
        <p:nvSpPr>
          <p:cNvPr id="3" name="Content Placeholder 2"/>
          <p:cNvSpPr>
            <a:spLocks noGrp="1"/>
          </p:cNvSpPr>
          <p:nvPr>
            <p:ph idx="1"/>
          </p:nvPr>
        </p:nvSpPr>
        <p:spPr>
          <a:xfrm>
            <a:off x="152400" y="1447800"/>
            <a:ext cx="8686800" cy="4861560"/>
          </a:xfrm>
        </p:spPr>
        <p:txBody>
          <a:bodyPr>
            <a:normAutofit/>
          </a:bodyPr>
          <a:lstStyle/>
          <a:p>
            <a:pPr>
              <a:spcBef>
                <a:spcPts val="1800"/>
              </a:spcBef>
              <a:buSzPct val="120000"/>
              <a:buFont typeface="Arial" pitchFamily="34" charset="0"/>
              <a:buChar char="•"/>
            </a:pPr>
            <a:r>
              <a:rPr lang="en-US" dirty="0"/>
              <a:t>It is our responsibility as Seventh-day Adventists to be serious about practicing hermeneutical principles and methods that are in harmony with the internal claims of Scripture and to reject all presuppositions and methods that come from outside the text (“</a:t>
            </a:r>
            <a:r>
              <a:rPr lang="en-US" dirty="0">
                <a:solidFill>
                  <a:srgbClr val="7DFF96"/>
                </a:solidFill>
              </a:rPr>
              <a:t>strange fire</a:t>
            </a:r>
            <a:r>
              <a:rPr lang="en-US" dirty="0"/>
              <a:t>” on God’s altar).</a:t>
            </a:r>
          </a:p>
          <a:p>
            <a:pPr>
              <a:spcBef>
                <a:spcPts val="1800"/>
              </a:spcBef>
              <a:buSzPct val="120000"/>
              <a:buFont typeface="Arial" pitchFamily="34" charset="0"/>
              <a:buChar char="•"/>
            </a:pPr>
            <a:r>
              <a:rPr lang="en-US" dirty="0"/>
              <a:t>We must not be naïve regarding the conclusions of those who use a wrong hermeneutic, because a wrong hermeneutic cannot lead to conclusions that are Spirit-led (“</a:t>
            </a:r>
            <a:r>
              <a:rPr lang="en-US" dirty="0">
                <a:solidFill>
                  <a:schemeClr val="accent2">
                    <a:lumMod val="40000"/>
                    <a:lumOff val="60000"/>
                  </a:schemeClr>
                </a:solidFill>
              </a:rPr>
              <a:t>holy fire</a:t>
            </a:r>
            <a:r>
              <a:rPr lang="en-US" dirty="0"/>
              <a:t>” from God’s altar).</a:t>
            </a:r>
          </a:p>
        </p:txBody>
      </p:sp>
    </p:spTree>
    <p:extLst>
      <p:ext uri="{BB962C8B-B14F-4D97-AF65-F5344CB8AC3E}">
        <p14:creationId xmlns:p14="http://schemas.microsoft.com/office/powerpoint/2010/main" val="51553130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FF818D"/>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88D0F-CB79-4B05-8D82-912F6AC5D4A8}"/>
              </a:ext>
            </a:extLst>
          </p:cNvPr>
          <p:cNvSpPr>
            <a:spLocks noGrp="1"/>
          </p:cNvSpPr>
          <p:nvPr>
            <p:ph type="title"/>
          </p:nvPr>
        </p:nvSpPr>
        <p:spPr>
          <a:xfrm>
            <a:off x="457200" y="274638"/>
            <a:ext cx="8229600" cy="411162"/>
          </a:xfrm>
        </p:spPr>
        <p:txBody>
          <a:bodyPr>
            <a:noAutofit/>
          </a:bodyPr>
          <a:lstStyle/>
          <a:p>
            <a:r>
              <a:rPr lang="en-US" sz="3300" dirty="0">
                <a:solidFill>
                  <a:schemeClr val="tx1">
                    <a:lumMod val="75000"/>
                  </a:schemeClr>
                </a:solidFill>
              </a:rPr>
              <a:t>(cont.)</a:t>
            </a:r>
          </a:p>
        </p:txBody>
      </p:sp>
      <p:sp>
        <p:nvSpPr>
          <p:cNvPr id="3" name="Content Placeholder 2">
            <a:extLst>
              <a:ext uri="{FF2B5EF4-FFF2-40B4-BE49-F238E27FC236}">
                <a16:creationId xmlns:a16="http://schemas.microsoft.com/office/drawing/2014/main" id="{4F1CFA41-4AD4-4DAC-BB3C-5522456E9550}"/>
              </a:ext>
            </a:extLst>
          </p:cNvPr>
          <p:cNvSpPr>
            <a:spLocks noGrp="1"/>
          </p:cNvSpPr>
          <p:nvPr>
            <p:ph idx="1"/>
          </p:nvPr>
        </p:nvSpPr>
        <p:spPr>
          <a:xfrm>
            <a:off x="457200" y="762000"/>
            <a:ext cx="8229600" cy="5943600"/>
          </a:xfrm>
        </p:spPr>
        <p:txBody>
          <a:bodyPr>
            <a:noAutofit/>
          </a:bodyPr>
          <a:lstStyle/>
          <a:p>
            <a:pPr marL="137160" indent="0">
              <a:buNone/>
            </a:pPr>
            <a:r>
              <a:rPr lang="en-US" dirty="0">
                <a:solidFill>
                  <a:srgbClr val="F5C201">
                    <a:lumMod val="60000"/>
                    <a:lumOff val="40000"/>
                  </a:srgbClr>
                </a:solidFill>
              </a:rPr>
              <a:t>     “</a:t>
            </a:r>
            <a:r>
              <a:rPr lang="en-US" dirty="0">
                <a:solidFill>
                  <a:schemeClr val="accent2">
                    <a:lumMod val="20000"/>
                    <a:lumOff val="80000"/>
                  </a:schemeClr>
                </a:solidFill>
              </a:rPr>
              <a:t>They did not accept </a:t>
            </a:r>
            <a:r>
              <a:rPr lang="en-US" dirty="0">
                <a:solidFill>
                  <a:srgbClr val="66FF66"/>
                </a:solidFill>
              </a:rPr>
              <a:t>strange fire</a:t>
            </a:r>
            <a:r>
              <a:rPr lang="en-US" dirty="0">
                <a:solidFill>
                  <a:srgbClr val="F5C201">
                    <a:lumMod val="60000"/>
                    <a:lumOff val="40000"/>
                  </a:srgbClr>
                </a:solidFill>
              </a:rPr>
              <a:t>.  </a:t>
            </a:r>
            <a:r>
              <a:rPr lang="en-US" dirty="0">
                <a:solidFill>
                  <a:schemeClr val="accent2">
                    <a:lumMod val="20000"/>
                    <a:lumOff val="80000"/>
                  </a:schemeClr>
                </a:solidFill>
              </a:rPr>
              <a:t>They took their fire from the divine altar. </a:t>
            </a:r>
            <a:r>
              <a:rPr lang="en-US" dirty="0">
                <a:solidFill>
                  <a:srgbClr val="FFFFFF"/>
                </a:solidFill>
              </a:rPr>
              <a:t> To them holy and just principles were sacred, and by cherishing these they kept themselves unspotted from the world.  Ever looking to Jesus, they marked the spirit in which He worked, and followed His example.  </a:t>
            </a:r>
            <a:r>
              <a:rPr lang="en-US" dirty="0">
                <a:solidFill>
                  <a:schemeClr val="accent2">
                    <a:lumMod val="20000"/>
                    <a:lumOff val="80000"/>
                  </a:schemeClr>
                </a:solidFill>
              </a:rPr>
              <a:t>They gave to others the pure principles of the Word of God.  </a:t>
            </a:r>
            <a:r>
              <a:rPr lang="en-US" dirty="0">
                <a:solidFill>
                  <a:srgbClr val="FFFFFF"/>
                </a:solidFill>
              </a:rPr>
              <a:t>This Word was their counsel, their guide, their close companion.  To them </a:t>
            </a:r>
            <a:r>
              <a:rPr lang="en-US" dirty="0">
                <a:solidFill>
                  <a:schemeClr val="accent2">
                    <a:lumMod val="20000"/>
                    <a:lumOff val="80000"/>
                  </a:schemeClr>
                </a:solidFill>
              </a:rPr>
              <a:t>the Scriptures were supreme authority</a:t>
            </a:r>
            <a:r>
              <a:rPr lang="en-US" dirty="0">
                <a:solidFill>
                  <a:srgbClr val="FFFFFF"/>
                </a:solidFill>
              </a:rPr>
              <a:t>.  For every question agitated they had one standard to consult.  It was not, ‘What </a:t>
            </a:r>
            <a:r>
              <a:rPr lang="en-US" dirty="0" err="1">
                <a:solidFill>
                  <a:srgbClr val="FFFFFF"/>
                </a:solidFill>
              </a:rPr>
              <a:t>saith</a:t>
            </a:r>
            <a:r>
              <a:rPr lang="en-US" dirty="0">
                <a:solidFill>
                  <a:srgbClr val="FFFFFF"/>
                </a:solidFill>
              </a:rPr>
              <a:t> men?’ but, </a:t>
            </a:r>
            <a:r>
              <a:rPr lang="en-US" dirty="0">
                <a:solidFill>
                  <a:schemeClr val="accent2">
                    <a:lumMod val="20000"/>
                    <a:lumOff val="80000"/>
                  </a:schemeClr>
                </a:solidFill>
              </a:rPr>
              <a:t>‘What </a:t>
            </a:r>
            <a:r>
              <a:rPr lang="en-US" dirty="0" err="1">
                <a:solidFill>
                  <a:schemeClr val="accent2">
                    <a:lumMod val="20000"/>
                    <a:lumOff val="80000"/>
                  </a:schemeClr>
                </a:solidFill>
              </a:rPr>
              <a:t>saith</a:t>
            </a:r>
            <a:r>
              <a:rPr lang="en-US" dirty="0">
                <a:solidFill>
                  <a:schemeClr val="accent2">
                    <a:lumMod val="20000"/>
                    <a:lumOff val="80000"/>
                  </a:schemeClr>
                </a:solidFill>
              </a:rPr>
              <a:t> the Lord?’</a:t>
            </a:r>
            <a:r>
              <a:rPr lang="en-US" dirty="0"/>
              <a:t>”</a:t>
            </a:r>
            <a:r>
              <a:rPr lang="en-US" dirty="0">
                <a:solidFill>
                  <a:schemeClr val="accent2">
                    <a:lumMod val="20000"/>
                    <a:lumOff val="80000"/>
                  </a:schemeClr>
                </a:solidFill>
              </a:rPr>
              <a:t> </a:t>
            </a:r>
          </a:p>
        </p:txBody>
      </p:sp>
    </p:spTree>
    <p:extLst>
      <p:ext uri="{BB962C8B-B14F-4D97-AF65-F5344CB8AC3E}">
        <p14:creationId xmlns:p14="http://schemas.microsoft.com/office/powerpoint/2010/main" val="261218152"/>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tx1">
                    <a:lumMod val="85000"/>
                  </a:schemeClr>
                </a:solidFill>
              </a:rPr>
              <a:t>Ellen G. White, </a:t>
            </a:r>
            <a:r>
              <a:rPr lang="en-US" i="1" dirty="0">
                <a:solidFill>
                  <a:schemeClr val="tx1">
                    <a:lumMod val="85000"/>
                  </a:schemeClr>
                </a:solidFill>
              </a:rPr>
              <a:t>Signs of the Times</a:t>
            </a:r>
            <a:r>
              <a:rPr lang="en-US" dirty="0">
                <a:solidFill>
                  <a:schemeClr val="tx1">
                    <a:lumMod val="85000"/>
                  </a:schemeClr>
                </a:solidFill>
              </a:rPr>
              <a:t>, December 25, 1893</a:t>
            </a:r>
          </a:p>
        </p:txBody>
      </p:sp>
      <p:sp>
        <p:nvSpPr>
          <p:cNvPr id="3" name="Content Placeholder 2"/>
          <p:cNvSpPr>
            <a:spLocks noGrp="1"/>
          </p:cNvSpPr>
          <p:nvPr>
            <p:ph idx="1"/>
          </p:nvPr>
        </p:nvSpPr>
        <p:spPr>
          <a:xfrm>
            <a:off x="381000" y="1600200"/>
            <a:ext cx="8305800" cy="5105400"/>
          </a:xfrm>
        </p:spPr>
        <p:txBody>
          <a:bodyPr>
            <a:normAutofit/>
          </a:bodyPr>
          <a:lstStyle/>
          <a:p>
            <a:pPr marL="137160" indent="0">
              <a:buNone/>
            </a:pPr>
            <a:r>
              <a:rPr lang="en-US" dirty="0"/>
              <a:t>“Solemn conviction of sin will lead individuals to tremble at the word of God, and surrender their ways, their ideas, and their will to God. . . .</a:t>
            </a:r>
          </a:p>
          <a:p>
            <a:pPr marL="137160" indent="0">
              <a:buNone/>
            </a:pPr>
            <a:r>
              <a:rPr lang="en-US" dirty="0">
                <a:solidFill>
                  <a:schemeClr val="accent2">
                    <a:lumMod val="40000"/>
                    <a:lumOff val="60000"/>
                  </a:schemeClr>
                </a:solidFill>
              </a:rPr>
              <a:t>       “</a:t>
            </a:r>
            <a:r>
              <a:rPr lang="en-US" dirty="0">
                <a:solidFill>
                  <a:schemeClr val="accent2">
                    <a:lumMod val="20000"/>
                    <a:lumOff val="80000"/>
                  </a:schemeClr>
                </a:solidFill>
              </a:rPr>
              <a:t>It is only at the altar of God that we kindle the taper with </a:t>
            </a:r>
            <a:r>
              <a:rPr lang="en-US" dirty="0">
                <a:solidFill>
                  <a:srgbClr val="66FF66"/>
                </a:solidFill>
              </a:rPr>
              <a:t>holy fire</a:t>
            </a:r>
            <a:r>
              <a:rPr lang="en-US" dirty="0"/>
              <a:t>. . . . Christ has promised the Holy Spirit to guide us unto all truth and righteousness and holiness.  The Holy Spirit is not given by measure to those who earnestly seek for it, who by faith stand upon the promises of God. They plead the pledged word of God, saying, ‘Thou hast said it.  </a:t>
            </a:r>
            <a:r>
              <a:rPr lang="en-US" dirty="0">
                <a:solidFill>
                  <a:schemeClr val="accent2">
                    <a:lumMod val="20000"/>
                    <a:lumOff val="80000"/>
                  </a:schemeClr>
                </a:solidFill>
              </a:rPr>
              <a:t>I take thee at thy word</a:t>
            </a:r>
            <a:r>
              <a:rPr lang="en-US" dirty="0"/>
              <a:t>.’”</a:t>
            </a:r>
          </a:p>
        </p:txBody>
      </p:sp>
    </p:spTree>
    <p:extLst>
      <p:ext uri="{BB962C8B-B14F-4D97-AF65-F5344CB8AC3E}">
        <p14:creationId xmlns:p14="http://schemas.microsoft.com/office/powerpoint/2010/main" val="84091972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noAutofit/>
          </a:bodyPr>
          <a:lstStyle/>
          <a:p>
            <a:r>
              <a:rPr lang="en-US" sz="3600" dirty="0">
                <a:solidFill>
                  <a:schemeClr val="accent1">
                    <a:lumMod val="20000"/>
                    <a:lumOff val="80000"/>
                  </a:schemeClr>
                </a:solidFill>
              </a:rPr>
              <a:t>Ellen G. White, </a:t>
            </a:r>
            <a:r>
              <a:rPr lang="en-US" sz="3600" i="1" dirty="0">
                <a:solidFill>
                  <a:schemeClr val="accent1">
                    <a:lumMod val="20000"/>
                    <a:lumOff val="80000"/>
                  </a:schemeClr>
                </a:solidFill>
              </a:rPr>
              <a:t>Testimonies to Ministers and Gospel Workers, </a:t>
            </a:r>
            <a:r>
              <a:rPr lang="en-US" sz="3600" dirty="0">
                <a:solidFill>
                  <a:schemeClr val="accent1">
                    <a:lumMod val="20000"/>
                    <a:lumOff val="80000"/>
                  </a:schemeClr>
                </a:solidFill>
              </a:rPr>
              <a:t>370</a:t>
            </a:r>
          </a:p>
        </p:txBody>
      </p:sp>
      <p:sp>
        <p:nvSpPr>
          <p:cNvPr id="3" name="Content Placeholder 2"/>
          <p:cNvSpPr>
            <a:spLocks noGrp="1"/>
          </p:cNvSpPr>
          <p:nvPr>
            <p:ph idx="1"/>
          </p:nvPr>
        </p:nvSpPr>
        <p:spPr>
          <a:xfrm>
            <a:off x="609600" y="1676400"/>
            <a:ext cx="7924800" cy="4953000"/>
          </a:xfrm>
        </p:spPr>
        <p:txBody>
          <a:bodyPr>
            <a:normAutofit/>
          </a:bodyPr>
          <a:lstStyle/>
          <a:p>
            <a:pPr marL="137160" indent="0">
              <a:buNone/>
            </a:pPr>
            <a:r>
              <a:rPr lang="en-US" sz="3200" dirty="0"/>
              <a:t>“It is no credit to one who has the word of God in his possession, to say: ‘I have no experience; I do not understand these things.’  He will never be wiser until he becomes of much less consequence in his own estimation.  He must learn his lesson as a little child.  He must make it his first duty to understand the work of God in the regeneration of the soul.  </a:t>
            </a:r>
            <a:r>
              <a:rPr lang="en-US" sz="3200" dirty="0">
                <a:solidFill>
                  <a:schemeClr val="tx1">
                    <a:lumMod val="75000"/>
                  </a:schemeClr>
                </a:solidFill>
              </a:rPr>
              <a:t>(cont.)</a:t>
            </a:r>
          </a:p>
        </p:txBody>
      </p:sp>
    </p:spTree>
    <p:extLst>
      <p:ext uri="{BB962C8B-B14F-4D97-AF65-F5344CB8AC3E}">
        <p14:creationId xmlns:p14="http://schemas.microsoft.com/office/powerpoint/2010/main" val="150098777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76D60-DE73-4919-B3BB-B74CF7856098}"/>
              </a:ext>
            </a:extLst>
          </p:cNvPr>
          <p:cNvSpPr>
            <a:spLocks noGrp="1"/>
          </p:cNvSpPr>
          <p:nvPr>
            <p:ph type="title"/>
          </p:nvPr>
        </p:nvSpPr>
        <p:spPr>
          <a:xfrm>
            <a:off x="457200" y="274638"/>
            <a:ext cx="8229600" cy="792162"/>
          </a:xfrm>
        </p:spPr>
        <p:txBody>
          <a:bodyPr>
            <a:normAutofit/>
          </a:bodyPr>
          <a:lstStyle/>
          <a:p>
            <a:r>
              <a:rPr lang="en-US" sz="3600" dirty="0">
                <a:solidFill>
                  <a:schemeClr val="tx1">
                    <a:lumMod val="75000"/>
                  </a:schemeClr>
                </a:solidFill>
              </a:rPr>
              <a:t> </a:t>
            </a:r>
          </a:p>
        </p:txBody>
      </p:sp>
      <p:sp>
        <p:nvSpPr>
          <p:cNvPr id="3" name="Content Placeholder 2">
            <a:extLst>
              <a:ext uri="{FF2B5EF4-FFF2-40B4-BE49-F238E27FC236}">
                <a16:creationId xmlns:a16="http://schemas.microsoft.com/office/drawing/2014/main" id="{341595C5-A535-4CD4-8B81-6BE8922B7CEB}"/>
              </a:ext>
            </a:extLst>
          </p:cNvPr>
          <p:cNvSpPr>
            <a:spLocks noGrp="1"/>
          </p:cNvSpPr>
          <p:nvPr>
            <p:ph idx="1"/>
          </p:nvPr>
        </p:nvSpPr>
        <p:spPr>
          <a:xfrm>
            <a:off x="647700" y="609600"/>
            <a:ext cx="7848600" cy="5791200"/>
          </a:xfrm>
        </p:spPr>
        <p:txBody>
          <a:bodyPr>
            <a:noAutofit/>
          </a:bodyPr>
          <a:lstStyle/>
          <a:p>
            <a:pPr marL="137160" indent="0">
              <a:buNone/>
            </a:pPr>
            <a:r>
              <a:rPr lang="en-US" sz="3100" dirty="0">
                <a:solidFill>
                  <a:srgbClr val="FFFFFF"/>
                </a:solidFill>
              </a:rPr>
              <a:t>“This change should take place in every man before he accepts a position as a leader or ruler in connection with the sacred work of God.  If one has not a vital connection with God, his own spirit and sentiments will prevail.  </a:t>
            </a:r>
            <a:r>
              <a:rPr lang="en-US" sz="3100" dirty="0">
                <a:solidFill>
                  <a:srgbClr val="66FF66"/>
                </a:solidFill>
              </a:rPr>
              <a:t>These may be well represented as strange fire offered in the place of the sacred</a:t>
            </a:r>
            <a:r>
              <a:rPr lang="en-US" sz="3100" dirty="0">
                <a:solidFill>
                  <a:srgbClr val="FFFFFF"/>
                </a:solidFill>
              </a:rPr>
              <a:t>.  Man has woven into the work of God his own defects of character, devices that are human and earthly, delusions ensnaring to himself and to all who accept them.”</a:t>
            </a:r>
            <a:endParaRPr lang="en-US" sz="3100" dirty="0"/>
          </a:p>
        </p:txBody>
      </p:sp>
    </p:spTree>
    <p:extLst>
      <p:ext uri="{BB962C8B-B14F-4D97-AF65-F5344CB8AC3E}">
        <p14:creationId xmlns:p14="http://schemas.microsoft.com/office/powerpoint/2010/main" val="120646396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solidFill>
                  <a:srgbClr val="66FF66"/>
                </a:solidFill>
              </a:rPr>
              <a:t>Strange Fire</a:t>
            </a:r>
          </a:p>
        </p:txBody>
      </p:sp>
      <p:sp>
        <p:nvSpPr>
          <p:cNvPr id="3" name="Content Placeholder 2"/>
          <p:cNvSpPr>
            <a:spLocks noGrp="1"/>
          </p:cNvSpPr>
          <p:nvPr>
            <p:ph idx="1"/>
          </p:nvPr>
        </p:nvSpPr>
        <p:spPr>
          <a:xfrm>
            <a:off x="685800" y="1752600"/>
            <a:ext cx="7696200" cy="4556760"/>
          </a:xfrm>
        </p:spPr>
        <p:txBody>
          <a:bodyPr>
            <a:normAutofit/>
          </a:bodyPr>
          <a:lstStyle/>
          <a:p>
            <a:pPr marL="137160" indent="0">
              <a:buNone/>
            </a:pPr>
            <a:r>
              <a:rPr lang="en-US" sz="3200" dirty="0"/>
              <a:t>If the </a:t>
            </a:r>
            <a:r>
              <a:rPr lang="en-US" sz="3200" dirty="0">
                <a:solidFill>
                  <a:schemeClr val="accent2">
                    <a:lumMod val="20000"/>
                    <a:lumOff val="80000"/>
                  </a:schemeClr>
                </a:solidFill>
              </a:rPr>
              <a:t>altar of God </a:t>
            </a:r>
            <a:r>
              <a:rPr lang="en-US" sz="3200" dirty="0"/>
              <a:t>is the </a:t>
            </a:r>
            <a:r>
              <a:rPr lang="en-US" sz="3200" dirty="0">
                <a:solidFill>
                  <a:schemeClr val="accent2">
                    <a:lumMod val="20000"/>
                    <a:lumOff val="80000"/>
                  </a:schemeClr>
                </a:solidFill>
              </a:rPr>
              <a:t>word of God</a:t>
            </a:r>
            <a:r>
              <a:rPr lang="en-US" sz="3200" dirty="0"/>
              <a:t>, and if </a:t>
            </a:r>
            <a:r>
              <a:rPr lang="en-US" sz="3200" dirty="0">
                <a:solidFill>
                  <a:schemeClr val="accent2">
                    <a:lumMod val="20000"/>
                    <a:lumOff val="80000"/>
                  </a:schemeClr>
                </a:solidFill>
              </a:rPr>
              <a:t>holy fire </a:t>
            </a:r>
            <a:r>
              <a:rPr lang="en-US" sz="3200" dirty="0"/>
              <a:t>is the </a:t>
            </a:r>
            <a:r>
              <a:rPr lang="en-US" sz="3200" dirty="0">
                <a:solidFill>
                  <a:schemeClr val="accent2">
                    <a:lumMod val="20000"/>
                    <a:lumOff val="80000"/>
                  </a:schemeClr>
                </a:solidFill>
              </a:rPr>
              <a:t>Holy Spirit </a:t>
            </a:r>
            <a:r>
              <a:rPr lang="en-US" sz="3200" dirty="0"/>
              <a:t>brought to the text, and if </a:t>
            </a:r>
            <a:r>
              <a:rPr lang="en-US" sz="3200" dirty="0">
                <a:solidFill>
                  <a:schemeClr val="accent2">
                    <a:lumMod val="20000"/>
                    <a:lumOff val="80000"/>
                  </a:schemeClr>
                </a:solidFill>
              </a:rPr>
              <a:t>holy fire </a:t>
            </a:r>
            <a:r>
              <a:rPr lang="en-US" sz="3200" dirty="0"/>
              <a:t>taken from the altar represents the </a:t>
            </a:r>
            <a:r>
              <a:rPr lang="en-US" sz="3200" dirty="0">
                <a:solidFill>
                  <a:schemeClr val="accent2">
                    <a:lumMod val="20000"/>
                    <a:lumOff val="80000"/>
                  </a:schemeClr>
                </a:solidFill>
              </a:rPr>
              <a:t>holy principles </a:t>
            </a:r>
            <a:r>
              <a:rPr lang="en-US" sz="3200" dirty="0"/>
              <a:t>found in God’s word, then . . .</a:t>
            </a:r>
          </a:p>
          <a:p>
            <a:pPr marL="137160" indent="0">
              <a:buNone/>
            </a:pPr>
            <a:r>
              <a:rPr lang="en-US" sz="3200" dirty="0">
                <a:solidFill>
                  <a:srgbClr val="66FF66"/>
                </a:solidFill>
              </a:rPr>
              <a:t>strange fire </a:t>
            </a:r>
            <a:r>
              <a:rPr lang="en-US" sz="3200" dirty="0"/>
              <a:t>is an </a:t>
            </a:r>
            <a:r>
              <a:rPr lang="en-US" sz="3200" dirty="0">
                <a:solidFill>
                  <a:srgbClr val="66FF66"/>
                </a:solidFill>
              </a:rPr>
              <a:t>unholy spirit</a:t>
            </a:r>
            <a:r>
              <a:rPr lang="en-US" sz="3200" dirty="0"/>
              <a:t>, not from God, and represents </a:t>
            </a:r>
            <a:r>
              <a:rPr lang="en-US" sz="3200" dirty="0">
                <a:solidFill>
                  <a:srgbClr val="66FF66"/>
                </a:solidFill>
              </a:rPr>
              <a:t>unholy principles </a:t>
            </a:r>
            <a:r>
              <a:rPr lang="en-US" sz="3200" dirty="0"/>
              <a:t>not found in His word.</a:t>
            </a:r>
          </a:p>
        </p:txBody>
      </p:sp>
    </p:spTree>
    <p:extLst>
      <p:ext uri="{BB962C8B-B14F-4D97-AF65-F5344CB8AC3E}">
        <p14:creationId xmlns:p14="http://schemas.microsoft.com/office/powerpoint/2010/main" val="259383042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7763</TotalTime>
  <Words>3964</Words>
  <Application>Microsoft Office PowerPoint</Application>
  <PresentationFormat>On-screen Show (4:3)</PresentationFormat>
  <Paragraphs>194</Paragraphs>
  <Slides>47</Slides>
  <Notes>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47</vt:i4>
      </vt:variant>
    </vt:vector>
  </HeadingPairs>
  <TitlesOfParts>
    <vt:vector size="58" baseType="lpstr">
      <vt:lpstr>Accent SF</vt:lpstr>
      <vt:lpstr>Adamsky SF</vt:lpstr>
      <vt:lpstr>Arial</vt:lpstr>
      <vt:lpstr>Berlin Sans FB</vt:lpstr>
      <vt:lpstr>Book Antiqua</vt:lpstr>
      <vt:lpstr>Calibri</vt:lpstr>
      <vt:lpstr>Lucida Sans</vt:lpstr>
      <vt:lpstr>Wingdings</vt:lpstr>
      <vt:lpstr>Wingdings 2</vt:lpstr>
      <vt:lpstr>Wingdings 3</vt:lpstr>
      <vt:lpstr>Apex</vt:lpstr>
      <vt:lpstr>Strange Fire on God’s Altar</vt:lpstr>
      <vt:lpstr>Leviticus 10:1-2</vt:lpstr>
      <vt:lpstr>Ellen G. White, Review and Herald, April 20, 1897</vt:lpstr>
      <vt:lpstr>Ellen G. White, Manuscript Releases 17:224</vt:lpstr>
      <vt:lpstr>(cont.)</vt:lpstr>
      <vt:lpstr>Ellen G. White, Signs of the Times, December 25, 1893</vt:lpstr>
      <vt:lpstr>Ellen G. White, Testimonies to Ministers and Gospel Workers, 370</vt:lpstr>
      <vt:lpstr> </vt:lpstr>
      <vt:lpstr>Strange Fire</vt:lpstr>
      <vt:lpstr>2 Timothy 2:15 NASB</vt:lpstr>
      <vt:lpstr>Hermeneutics</vt:lpstr>
      <vt:lpstr>Internal vs. External</vt:lpstr>
      <vt:lpstr>History of Interpretation</vt:lpstr>
      <vt:lpstr>Intertestamental Interpretation</vt:lpstr>
      <vt:lpstr>Apostolic Interpretation</vt:lpstr>
      <vt:lpstr>Patristic Interpretation—1 </vt:lpstr>
      <vt:lpstr>Patristic Interpretation—2 </vt:lpstr>
      <vt:lpstr>Antioch vs. Alexandria</vt:lpstr>
      <vt:lpstr>Medieval Interpretation</vt:lpstr>
      <vt:lpstr>Scholastic Interpretation</vt:lpstr>
      <vt:lpstr>Reformation Interpretation—1 </vt:lpstr>
      <vt:lpstr>Reformation Interpretation—2 </vt:lpstr>
      <vt:lpstr>The Enlightenment and Modern Interpretation—1 </vt:lpstr>
      <vt:lpstr>The Enlightenment and Modern Interpretation—2 </vt:lpstr>
      <vt:lpstr>The Enlightenment and Modern Interpretation—3 </vt:lpstr>
      <vt:lpstr>Historical Criticism—1 </vt:lpstr>
      <vt:lpstr>Historical Criticism—2 </vt:lpstr>
      <vt:lpstr>Historical Criticism—3 </vt:lpstr>
      <vt:lpstr>Historical Criticism—4 </vt:lpstr>
      <vt:lpstr>Existentialist Interpretation </vt:lpstr>
      <vt:lpstr>Postmodern Interpretation—1 </vt:lpstr>
      <vt:lpstr>Postmodern Interpretation—2 </vt:lpstr>
      <vt:lpstr>Literary-Critical Methods—1 </vt:lpstr>
      <vt:lpstr>Literary-Critical Methods—2 </vt:lpstr>
      <vt:lpstr>Literary-Critical Methods—3 </vt:lpstr>
      <vt:lpstr>Theological Interpretations</vt:lpstr>
      <vt:lpstr>Christian Fundamentalism</vt:lpstr>
      <vt:lpstr>Evangelical Christianity</vt:lpstr>
      <vt:lpstr>SDA Fundamental Belief No. 1</vt:lpstr>
      <vt:lpstr>Ellen White’s Hermeneutic</vt:lpstr>
      <vt:lpstr>Literal Reading vs. Literalism</vt:lpstr>
      <vt:lpstr>“Methods of Bible Study”</vt:lpstr>
      <vt:lpstr>Recent Developments—1</vt:lpstr>
      <vt:lpstr>Recent Developments—2</vt:lpstr>
      <vt:lpstr>The Principle-Based Historical-Cultural Method</vt:lpstr>
      <vt:lpstr>Summary</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Strange Fire on God’s Altar</dc:title>
  <dc:creator>Edwin Reynolds</dc:creator>
  <cp:lastModifiedBy>Edwin Reynolds</cp:lastModifiedBy>
  <cp:revision>57</cp:revision>
  <dcterms:created xsi:type="dcterms:W3CDTF">2013-03-11T21:41:39Z</dcterms:created>
  <dcterms:modified xsi:type="dcterms:W3CDTF">2017-10-28T06:17:38Z</dcterms:modified>
</cp:coreProperties>
</file>