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CC7"/>
    <a:srgbClr val="BBE4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71" autoAdjust="0"/>
    <p:restoredTop sz="94660"/>
  </p:normalViewPr>
  <p:slideViewPr>
    <p:cSldViewPr snapToGrid="0">
      <p:cViewPr varScale="1">
        <p:scale>
          <a:sx n="61" d="100"/>
          <a:sy n="61" d="100"/>
        </p:scale>
        <p:origin x="53" y="2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19E05F-D620-45A5-9CA3-9F0A6CABDC53}" type="datetimeFigureOut">
              <a:rPr lang="en-US" smtClean="0"/>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1019424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F19E05F-D620-45A5-9CA3-9F0A6CABDC53}" type="datetimeFigureOut">
              <a:rPr lang="en-US" smtClean="0"/>
              <a:t>10/24/2017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63294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0F19E05F-D620-45A5-9CA3-9F0A6CABDC53}" type="datetimeFigureOut">
              <a:rPr lang="en-US" smtClean="0"/>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3478296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0F19E05F-D620-45A5-9CA3-9F0A6CABDC53}" type="datetimeFigureOut">
              <a:rPr lang="en-US" smtClean="0"/>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96833-5F63-4BBF-99AC-761D698673B6}"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5687325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19E05F-D620-45A5-9CA3-9F0A6CABDC53}" type="datetimeFigureOut">
              <a:rPr lang="en-US" smtClean="0"/>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2261662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F19E05F-D620-45A5-9CA3-9F0A6CABDC53}" type="datetimeFigureOut">
              <a:rPr lang="en-US" smtClean="0"/>
              <a:t>10/24/2017</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3116827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F19E05F-D620-45A5-9CA3-9F0A6CABDC53}" type="datetimeFigureOut">
              <a:rPr lang="en-US" smtClean="0"/>
              <a:t>10/24/2017</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34886098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19E05F-D620-45A5-9CA3-9F0A6CABDC53}" type="datetimeFigureOut">
              <a:rPr lang="en-US" smtClean="0"/>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25198611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19E05F-D620-45A5-9CA3-9F0A6CABDC53}" type="datetimeFigureOut">
              <a:rPr lang="en-US" smtClean="0"/>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9998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0F19E05F-D620-45A5-9CA3-9F0A6CABDC53}" type="datetimeFigureOut">
              <a:rPr lang="en-US" smtClean="0"/>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197027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19E05F-D620-45A5-9CA3-9F0A6CABDC53}" type="datetimeFigureOut">
              <a:rPr lang="en-US" smtClean="0"/>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3187161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19E05F-D620-45A5-9CA3-9F0A6CABDC53}" type="datetimeFigureOut">
              <a:rPr lang="en-US" smtClean="0"/>
              <a:t>10/24/2017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2320573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19E05F-D620-45A5-9CA3-9F0A6CABDC53}" type="datetimeFigureOut">
              <a:rPr lang="en-US" smtClean="0"/>
              <a:t>10/24/2017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1995524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0F19E05F-D620-45A5-9CA3-9F0A6CABDC53}" type="datetimeFigureOut">
              <a:rPr lang="en-US" smtClean="0"/>
              <a:t>10/24/2017</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3010046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F19E05F-D620-45A5-9CA3-9F0A6CABDC53}" type="datetimeFigureOut">
              <a:rPr lang="en-US" smtClean="0"/>
              <a:t>10/24/2017</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3621480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0F19E05F-D620-45A5-9CA3-9F0A6CABDC53}" type="datetimeFigureOut">
              <a:rPr lang="en-US" smtClean="0"/>
              <a:t>10/24/2017</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3408890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F19E05F-D620-45A5-9CA3-9F0A6CABDC53}" type="datetimeFigureOut">
              <a:rPr lang="en-US" smtClean="0"/>
              <a:t>10/24/2017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96833-5F63-4BBF-99AC-761D698673B6}" type="slidenum">
              <a:rPr lang="en-US" smtClean="0"/>
              <a:t>‹#›</a:t>
            </a:fld>
            <a:endParaRPr lang="en-US"/>
          </a:p>
        </p:txBody>
      </p:sp>
    </p:spTree>
    <p:extLst>
      <p:ext uri="{BB962C8B-B14F-4D97-AF65-F5344CB8AC3E}">
        <p14:creationId xmlns:p14="http://schemas.microsoft.com/office/powerpoint/2010/main" val="3004378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F19E05F-D620-45A5-9CA3-9F0A6CABDC53}" type="datetimeFigureOut">
              <a:rPr lang="en-US" smtClean="0"/>
              <a:t>10/24/2017</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3396833-5F63-4BBF-99AC-761D698673B6}" type="slidenum">
              <a:rPr lang="en-US" smtClean="0"/>
              <a:t>‹#›</a:t>
            </a:fld>
            <a:endParaRPr lang="en-US"/>
          </a:p>
        </p:txBody>
      </p:sp>
    </p:spTree>
    <p:extLst>
      <p:ext uri="{BB962C8B-B14F-4D97-AF65-F5344CB8AC3E}">
        <p14:creationId xmlns:p14="http://schemas.microsoft.com/office/powerpoint/2010/main" val="211037795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94445-482F-476B-885E-BC5BDB637F1F}"/>
              </a:ext>
            </a:extLst>
          </p:cNvPr>
          <p:cNvSpPr>
            <a:spLocks noGrp="1"/>
          </p:cNvSpPr>
          <p:nvPr>
            <p:ph type="ctrTitle"/>
          </p:nvPr>
        </p:nvSpPr>
        <p:spPr>
          <a:xfrm>
            <a:off x="1154955" y="1447801"/>
            <a:ext cx="8825658" cy="2714104"/>
          </a:xfrm>
        </p:spPr>
        <p:txBody>
          <a:bodyPr/>
          <a:lstStyle/>
          <a:p>
            <a:r>
              <a:rPr lang="en-US" sz="6800" dirty="0"/>
              <a:t>Hermeneutics and the Reformation:</a:t>
            </a:r>
          </a:p>
        </p:txBody>
      </p:sp>
      <p:sp>
        <p:nvSpPr>
          <p:cNvPr id="3" name="Subtitle 2">
            <a:extLst>
              <a:ext uri="{FF2B5EF4-FFF2-40B4-BE49-F238E27FC236}">
                <a16:creationId xmlns:a16="http://schemas.microsoft.com/office/drawing/2014/main" id="{2E6B6560-7468-4075-887E-EE6595A3E8F7}"/>
              </a:ext>
            </a:extLst>
          </p:cNvPr>
          <p:cNvSpPr>
            <a:spLocks noGrp="1"/>
          </p:cNvSpPr>
          <p:nvPr>
            <p:ph type="subTitle" idx="1"/>
          </p:nvPr>
        </p:nvSpPr>
        <p:spPr>
          <a:xfrm>
            <a:off x="1154955" y="4401755"/>
            <a:ext cx="6226747" cy="861420"/>
          </a:xfrm>
        </p:spPr>
        <p:txBody>
          <a:bodyPr>
            <a:normAutofit/>
          </a:bodyPr>
          <a:lstStyle/>
          <a:p>
            <a:r>
              <a:rPr lang="en-US" sz="3600" dirty="0">
                <a:solidFill>
                  <a:srgbClr val="BBE4E7"/>
                </a:solidFill>
              </a:rPr>
              <a:t>Principles and Methods</a:t>
            </a:r>
          </a:p>
          <a:p>
            <a:endParaRPr lang="en-US" sz="4000" dirty="0"/>
          </a:p>
        </p:txBody>
      </p:sp>
      <p:sp>
        <p:nvSpPr>
          <p:cNvPr id="4" name="TextBox 3">
            <a:extLst>
              <a:ext uri="{FF2B5EF4-FFF2-40B4-BE49-F238E27FC236}">
                <a16:creationId xmlns:a16="http://schemas.microsoft.com/office/drawing/2014/main" id="{77449216-FE8D-4F70-BB9E-DA3435A58C9C}"/>
              </a:ext>
            </a:extLst>
          </p:cNvPr>
          <p:cNvSpPr txBox="1"/>
          <p:nvPr/>
        </p:nvSpPr>
        <p:spPr>
          <a:xfrm>
            <a:off x="1154955" y="5547360"/>
            <a:ext cx="3854849" cy="461665"/>
          </a:xfrm>
          <a:prstGeom prst="rect">
            <a:avLst/>
          </a:prstGeom>
          <a:noFill/>
        </p:spPr>
        <p:txBody>
          <a:bodyPr wrap="square" rtlCol="0">
            <a:spAutoFit/>
          </a:bodyPr>
          <a:lstStyle/>
          <a:p>
            <a:r>
              <a:rPr lang="en-US" sz="2400" dirty="0"/>
              <a:t>by Edwin Reynolds, PhD</a:t>
            </a:r>
          </a:p>
        </p:txBody>
      </p:sp>
    </p:spTree>
    <p:extLst>
      <p:ext uri="{BB962C8B-B14F-4D97-AF65-F5344CB8AC3E}">
        <p14:creationId xmlns:p14="http://schemas.microsoft.com/office/powerpoint/2010/main" val="3463389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86650-BD00-48D1-838A-3B581FC08CED}"/>
              </a:ext>
            </a:extLst>
          </p:cNvPr>
          <p:cNvSpPr>
            <a:spLocks noGrp="1"/>
          </p:cNvSpPr>
          <p:nvPr>
            <p:ph type="title"/>
          </p:nvPr>
        </p:nvSpPr>
        <p:spPr>
          <a:xfrm>
            <a:off x="1409178" y="452718"/>
            <a:ext cx="8641656" cy="950197"/>
          </a:xfrm>
        </p:spPr>
        <p:txBody>
          <a:bodyPr/>
          <a:lstStyle/>
          <a:p>
            <a:r>
              <a:rPr lang="en-US" dirty="0"/>
              <a:t>Challenging the Latin Vulgate</a:t>
            </a:r>
          </a:p>
        </p:txBody>
      </p:sp>
      <p:sp>
        <p:nvSpPr>
          <p:cNvPr id="3" name="Content Placeholder 2">
            <a:extLst>
              <a:ext uri="{FF2B5EF4-FFF2-40B4-BE49-F238E27FC236}">
                <a16:creationId xmlns:a16="http://schemas.microsoft.com/office/drawing/2014/main" id="{ED815648-3DC9-453B-AB5C-D38FD9ADBE05}"/>
              </a:ext>
            </a:extLst>
          </p:cNvPr>
          <p:cNvSpPr>
            <a:spLocks noGrp="1"/>
          </p:cNvSpPr>
          <p:nvPr>
            <p:ph idx="1"/>
          </p:nvPr>
        </p:nvSpPr>
        <p:spPr>
          <a:xfrm>
            <a:off x="1128364" y="1464195"/>
            <a:ext cx="9575126" cy="4880238"/>
          </a:xfrm>
        </p:spPr>
        <p:txBody>
          <a:bodyPr>
            <a:normAutofit/>
          </a:bodyPr>
          <a:lstStyle/>
          <a:p>
            <a:pPr>
              <a:spcBef>
                <a:spcPts val="1200"/>
              </a:spcBef>
            </a:pPr>
            <a:r>
              <a:rPr lang="en-US" sz="2800" dirty="0"/>
              <a:t>For over a thousand years, Jerome’s Latin Vulgate had served as Scripture for the Roman Church, while the Greek and Hebrew texts were not preserved.</a:t>
            </a:r>
          </a:p>
          <a:p>
            <a:pPr>
              <a:spcBef>
                <a:spcPts val="1200"/>
              </a:spcBef>
            </a:pPr>
            <a:r>
              <a:rPr lang="en-US" sz="2800" dirty="0"/>
              <a:t>When the Ottoman Turks laid siege to Constantin-</a:t>
            </a:r>
            <a:r>
              <a:rPr lang="en-US" sz="2800" dirty="0" err="1"/>
              <a:t>ople</a:t>
            </a:r>
            <a:r>
              <a:rPr lang="en-US" sz="2800" dirty="0"/>
              <a:t> in 1453, many biblical manuscripts held there by the Eastern Church were brought to the West to save them from destruction.</a:t>
            </a:r>
          </a:p>
          <a:p>
            <a:pPr>
              <a:spcBef>
                <a:spcPts val="1200"/>
              </a:spcBef>
            </a:pPr>
            <a:r>
              <a:rPr lang="en-US" sz="2800" dirty="0"/>
              <a:t>The Reformers placed great value on these texts as having priority over the Vulgate in determining the teaching of Scripture.  This was transformational.</a:t>
            </a:r>
          </a:p>
        </p:txBody>
      </p:sp>
    </p:spTree>
    <p:extLst>
      <p:ext uri="{BB962C8B-B14F-4D97-AF65-F5344CB8AC3E}">
        <p14:creationId xmlns:p14="http://schemas.microsoft.com/office/powerpoint/2010/main" val="1984101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999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3A7B7-1DE5-40F4-9610-1BB1DCC84008}"/>
              </a:ext>
            </a:extLst>
          </p:cNvPr>
          <p:cNvSpPr>
            <a:spLocks noGrp="1"/>
          </p:cNvSpPr>
          <p:nvPr>
            <p:ph type="title"/>
          </p:nvPr>
        </p:nvSpPr>
        <p:spPr>
          <a:xfrm>
            <a:off x="1164921" y="483287"/>
            <a:ext cx="8892176" cy="1400530"/>
          </a:xfrm>
        </p:spPr>
        <p:txBody>
          <a:bodyPr/>
          <a:lstStyle/>
          <a:p>
            <a:r>
              <a:rPr lang="en-US" dirty="0"/>
              <a:t>Translating Scripture into the Vernacular Languages</a:t>
            </a:r>
          </a:p>
        </p:txBody>
      </p:sp>
      <p:sp>
        <p:nvSpPr>
          <p:cNvPr id="3" name="Content Placeholder 2">
            <a:extLst>
              <a:ext uri="{FF2B5EF4-FFF2-40B4-BE49-F238E27FC236}">
                <a16:creationId xmlns:a16="http://schemas.microsoft.com/office/drawing/2014/main" id="{22B12E65-F565-4F4F-8B5D-18258933C8AB}"/>
              </a:ext>
            </a:extLst>
          </p:cNvPr>
          <p:cNvSpPr>
            <a:spLocks noGrp="1"/>
          </p:cNvSpPr>
          <p:nvPr>
            <p:ph idx="1"/>
          </p:nvPr>
        </p:nvSpPr>
        <p:spPr>
          <a:xfrm>
            <a:off x="1164921" y="2160740"/>
            <a:ext cx="9006213" cy="4415424"/>
          </a:xfrm>
        </p:spPr>
        <p:txBody>
          <a:bodyPr>
            <a:normAutofit/>
          </a:bodyPr>
          <a:lstStyle/>
          <a:p>
            <a:pPr>
              <a:spcBef>
                <a:spcPts val="1200"/>
              </a:spcBef>
            </a:pPr>
            <a:r>
              <a:rPr lang="en-US" sz="2800" dirty="0"/>
              <a:t>The availability of Greek and Hebrew texts under the European Renaissance spurred philological study and resulted in the Reformer’s interest in translating these texts into vernacular languages.</a:t>
            </a:r>
          </a:p>
          <a:p>
            <a:pPr>
              <a:spcBef>
                <a:spcPts val="1200"/>
              </a:spcBef>
            </a:pPr>
            <a:r>
              <a:rPr lang="en-US" sz="2800" dirty="0"/>
              <a:t>Erasmus and Luther translated the Scriptures from the original languages into German, making it possible for people to read the Scriptures for themselves instead of being dependent on the priests and monks to interpret the Latin for them.</a:t>
            </a:r>
          </a:p>
        </p:txBody>
      </p:sp>
    </p:spTree>
    <p:extLst>
      <p:ext uri="{BB962C8B-B14F-4D97-AF65-F5344CB8AC3E}">
        <p14:creationId xmlns:p14="http://schemas.microsoft.com/office/powerpoint/2010/main" val="1048155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FEBFC-861A-41BA-BEBB-FA876B8108D6}"/>
              </a:ext>
            </a:extLst>
          </p:cNvPr>
          <p:cNvSpPr>
            <a:spLocks noGrp="1"/>
          </p:cNvSpPr>
          <p:nvPr>
            <p:ph type="title"/>
          </p:nvPr>
        </p:nvSpPr>
        <p:spPr>
          <a:xfrm>
            <a:off x="1103312" y="452718"/>
            <a:ext cx="8947522" cy="1400530"/>
          </a:xfrm>
        </p:spPr>
        <p:txBody>
          <a:bodyPr/>
          <a:lstStyle/>
          <a:p>
            <a:r>
              <a:rPr lang="en-US" dirty="0"/>
              <a:t>Widespread Access to Scripture</a:t>
            </a:r>
          </a:p>
        </p:txBody>
      </p:sp>
      <p:sp>
        <p:nvSpPr>
          <p:cNvPr id="3" name="Content Placeholder 2">
            <a:extLst>
              <a:ext uri="{FF2B5EF4-FFF2-40B4-BE49-F238E27FC236}">
                <a16:creationId xmlns:a16="http://schemas.microsoft.com/office/drawing/2014/main" id="{A5E86CFC-4375-4C7F-96C1-79B39E789B49}"/>
              </a:ext>
            </a:extLst>
          </p:cNvPr>
          <p:cNvSpPr>
            <a:spLocks noGrp="1"/>
          </p:cNvSpPr>
          <p:nvPr>
            <p:ph idx="1"/>
          </p:nvPr>
        </p:nvSpPr>
        <p:spPr>
          <a:xfrm>
            <a:off x="1103312" y="1553228"/>
            <a:ext cx="8946541" cy="4695172"/>
          </a:xfrm>
        </p:spPr>
        <p:txBody>
          <a:bodyPr/>
          <a:lstStyle/>
          <a:p>
            <a:pPr lvl="0">
              <a:spcBef>
                <a:spcPts val="1200"/>
              </a:spcBef>
              <a:buClr>
                <a:srgbClr val="1E5155">
                  <a:lumMod val="40000"/>
                  <a:lumOff val="60000"/>
                </a:srgbClr>
              </a:buClr>
            </a:pPr>
            <a:r>
              <a:rPr lang="en-US" sz="2800" dirty="0">
                <a:solidFill>
                  <a:prstClr val="white"/>
                </a:solidFill>
              </a:rPr>
              <a:t>Gutenberg’s development of the printing press enabled widespread access to the vernacular Scriptures that undermined the unscriptural teachings of the Roman Catholic Church.</a:t>
            </a:r>
          </a:p>
          <a:p>
            <a:pPr lvl="0">
              <a:spcBef>
                <a:spcPts val="1200"/>
              </a:spcBef>
              <a:buClr>
                <a:srgbClr val="1E5155">
                  <a:lumMod val="40000"/>
                  <a:lumOff val="60000"/>
                </a:srgbClr>
              </a:buClr>
            </a:pPr>
            <a:r>
              <a:rPr lang="en-US" sz="2800" dirty="0">
                <a:solidFill>
                  <a:prstClr val="white"/>
                </a:solidFill>
              </a:rPr>
              <a:t>Now people could check out the teachings of the Church from Scripture and see where the teachings of the priests and monks deviated from the teachings of Scripture.</a:t>
            </a:r>
          </a:p>
          <a:p>
            <a:pPr lvl="0">
              <a:spcBef>
                <a:spcPts val="1200"/>
              </a:spcBef>
              <a:buClr>
                <a:srgbClr val="1E5155">
                  <a:lumMod val="40000"/>
                  <a:lumOff val="60000"/>
                </a:srgbClr>
              </a:buClr>
            </a:pPr>
            <a:r>
              <a:rPr lang="en-US" sz="2800" dirty="0">
                <a:solidFill>
                  <a:prstClr val="white"/>
                </a:solidFill>
              </a:rPr>
              <a:t>This was a key to the success of the Reformation.  People had unmediated access to Scripture.</a:t>
            </a:r>
          </a:p>
          <a:p>
            <a:endParaRPr lang="en-US" dirty="0"/>
          </a:p>
        </p:txBody>
      </p:sp>
    </p:spTree>
    <p:extLst>
      <p:ext uri="{BB962C8B-B14F-4D97-AF65-F5344CB8AC3E}">
        <p14:creationId xmlns:p14="http://schemas.microsoft.com/office/powerpoint/2010/main" val="3258208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999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2E82B-5ACB-411A-82A6-E26B5E2C9BC5}"/>
              </a:ext>
            </a:extLst>
          </p:cNvPr>
          <p:cNvSpPr>
            <a:spLocks noGrp="1"/>
          </p:cNvSpPr>
          <p:nvPr>
            <p:ph type="title"/>
          </p:nvPr>
        </p:nvSpPr>
        <p:spPr>
          <a:xfrm>
            <a:off x="1152395" y="452718"/>
            <a:ext cx="8898439" cy="1019090"/>
          </a:xfrm>
        </p:spPr>
        <p:txBody>
          <a:bodyPr/>
          <a:lstStyle/>
          <a:p>
            <a:r>
              <a:rPr lang="en-US" dirty="0"/>
              <a:t>Theology vs. Hermeneutics</a:t>
            </a:r>
          </a:p>
        </p:txBody>
      </p:sp>
      <p:sp>
        <p:nvSpPr>
          <p:cNvPr id="3" name="Content Placeholder 2">
            <a:extLst>
              <a:ext uri="{FF2B5EF4-FFF2-40B4-BE49-F238E27FC236}">
                <a16:creationId xmlns:a16="http://schemas.microsoft.com/office/drawing/2014/main" id="{0D6CC4DE-E52B-405C-A515-FEA7044A0EA9}"/>
              </a:ext>
            </a:extLst>
          </p:cNvPr>
          <p:cNvSpPr>
            <a:spLocks noGrp="1"/>
          </p:cNvSpPr>
          <p:nvPr>
            <p:ph idx="1"/>
          </p:nvPr>
        </p:nvSpPr>
        <p:spPr>
          <a:xfrm>
            <a:off x="1103312" y="1534438"/>
            <a:ext cx="9312080" cy="4713961"/>
          </a:xfrm>
        </p:spPr>
        <p:txBody>
          <a:bodyPr>
            <a:normAutofit/>
          </a:bodyPr>
          <a:lstStyle/>
          <a:p>
            <a:pPr>
              <a:spcBef>
                <a:spcPts val="1200"/>
              </a:spcBef>
            </a:pPr>
            <a:r>
              <a:rPr lang="en-US" sz="2800" dirty="0"/>
              <a:t>The Magisterial (mainstream) Reformers did not set out to reform hermeneutics.  Rather, they utilized the existing hermeneutics of the Roman Church until their reading of Scripture changed their theology.  At that point they had to adopt a new hermeneutic that would correctly interpret Scripture to agree with the early Christian church.</a:t>
            </a:r>
          </a:p>
          <a:p>
            <a:pPr>
              <a:spcBef>
                <a:spcPts val="1200"/>
              </a:spcBef>
            </a:pPr>
            <a:r>
              <a:rPr lang="en-US" sz="2800" dirty="0"/>
              <a:t>The teaching of the early Christian church, rather than the medieval teaching of the Roman Church, became the test of correct interpretation.</a:t>
            </a:r>
          </a:p>
        </p:txBody>
      </p:sp>
    </p:spTree>
    <p:extLst>
      <p:ext uri="{BB962C8B-B14F-4D97-AF65-F5344CB8AC3E}">
        <p14:creationId xmlns:p14="http://schemas.microsoft.com/office/powerpoint/2010/main" val="4046304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50AA9-C2DE-4B4E-AF24-B64B52FB6195}"/>
              </a:ext>
            </a:extLst>
          </p:cNvPr>
          <p:cNvSpPr>
            <a:spLocks noGrp="1"/>
          </p:cNvSpPr>
          <p:nvPr>
            <p:ph type="title"/>
          </p:nvPr>
        </p:nvSpPr>
        <p:spPr>
          <a:xfrm>
            <a:off x="1109575" y="452718"/>
            <a:ext cx="8941259" cy="937671"/>
          </a:xfrm>
        </p:spPr>
        <p:txBody>
          <a:bodyPr/>
          <a:lstStyle/>
          <a:p>
            <a:r>
              <a:rPr lang="en-US" dirty="0"/>
              <a:t>Reformation Hermeneutics</a:t>
            </a:r>
          </a:p>
        </p:txBody>
      </p:sp>
      <p:sp>
        <p:nvSpPr>
          <p:cNvPr id="3" name="Content Placeholder 2">
            <a:extLst>
              <a:ext uri="{FF2B5EF4-FFF2-40B4-BE49-F238E27FC236}">
                <a16:creationId xmlns:a16="http://schemas.microsoft.com/office/drawing/2014/main" id="{93DAFB32-8FEC-4B07-B069-4153F2BDE425}"/>
              </a:ext>
            </a:extLst>
          </p:cNvPr>
          <p:cNvSpPr>
            <a:spLocks noGrp="1"/>
          </p:cNvSpPr>
          <p:nvPr>
            <p:ph idx="1"/>
          </p:nvPr>
        </p:nvSpPr>
        <p:spPr>
          <a:xfrm>
            <a:off x="1109575" y="1565753"/>
            <a:ext cx="9180556" cy="4954044"/>
          </a:xfrm>
        </p:spPr>
        <p:txBody>
          <a:bodyPr>
            <a:normAutofit lnSpcReduction="10000"/>
          </a:bodyPr>
          <a:lstStyle/>
          <a:p>
            <a:pPr>
              <a:spcBef>
                <a:spcPts val="1200"/>
              </a:spcBef>
            </a:pPr>
            <a:r>
              <a:rPr lang="en-US" sz="2800" dirty="0"/>
              <a:t>Early Reformation hermeneutics were mixed.  While some Reformers continued using the allegorical method, others used the </a:t>
            </a:r>
            <a:r>
              <a:rPr lang="en-US" sz="2800" dirty="0" err="1"/>
              <a:t>tropological</a:t>
            </a:r>
            <a:r>
              <a:rPr lang="en-US" sz="2800" dirty="0"/>
              <a:t> (moral) method, and others used a literal method.</a:t>
            </a:r>
          </a:p>
          <a:p>
            <a:pPr>
              <a:spcBef>
                <a:spcPts val="1200"/>
              </a:spcBef>
            </a:pPr>
            <a:r>
              <a:rPr lang="en-US" sz="2800" dirty="0"/>
              <a:t>Over time, the literal reading of Scripture came to prevail because it best produced the teaching of the early church.</a:t>
            </a:r>
          </a:p>
          <a:p>
            <a:pPr>
              <a:spcBef>
                <a:spcPts val="1200"/>
              </a:spcBef>
            </a:pPr>
            <a:r>
              <a:rPr lang="en-US" sz="2800" dirty="0"/>
              <a:t>It was referred to as the grammatical reading, not because it emphasized grammar but because in Greek </a:t>
            </a:r>
            <a:r>
              <a:rPr lang="en-US" sz="2800" i="1" dirty="0"/>
              <a:t>gramma </a:t>
            </a:r>
            <a:r>
              <a:rPr lang="en-US" sz="2800" dirty="0"/>
              <a:t>means “letters.”  It meant a literal reading, emphasizing the text just as it reads.</a:t>
            </a:r>
          </a:p>
        </p:txBody>
      </p:sp>
    </p:spTree>
    <p:extLst>
      <p:ext uri="{BB962C8B-B14F-4D97-AF65-F5344CB8AC3E}">
        <p14:creationId xmlns:p14="http://schemas.microsoft.com/office/powerpoint/2010/main" val="2513050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999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19B3B-B986-42E9-BE65-0B9C3BC79333}"/>
              </a:ext>
            </a:extLst>
          </p:cNvPr>
          <p:cNvSpPr>
            <a:spLocks noGrp="1"/>
          </p:cNvSpPr>
          <p:nvPr>
            <p:ph type="title"/>
          </p:nvPr>
        </p:nvSpPr>
        <p:spPr>
          <a:xfrm>
            <a:off x="1103312" y="452718"/>
            <a:ext cx="8947522" cy="1006564"/>
          </a:xfrm>
        </p:spPr>
        <p:txBody>
          <a:bodyPr/>
          <a:lstStyle/>
          <a:p>
            <a:r>
              <a:rPr lang="en-US" dirty="0"/>
              <a:t>Martin Luther’s Hermeneutics</a:t>
            </a:r>
          </a:p>
        </p:txBody>
      </p:sp>
      <p:sp>
        <p:nvSpPr>
          <p:cNvPr id="3" name="Content Placeholder 2">
            <a:extLst>
              <a:ext uri="{FF2B5EF4-FFF2-40B4-BE49-F238E27FC236}">
                <a16:creationId xmlns:a16="http://schemas.microsoft.com/office/drawing/2014/main" id="{9C0A0C20-1D35-456C-B55D-08B29F19BAA3}"/>
              </a:ext>
            </a:extLst>
          </p:cNvPr>
          <p:cNvSpPr>
            <a:spLocks noGrp="1"/>
          </p:cNvSpPr>
          <p:nvPr>
            <p:ph idx="1"/>
          </p:nvPr>
        </p:nvSpPr>
        <p:spPr>
          <a:xfrm>
            <a:off x="1103312" y="1578280"/>
            <a:ext cx="9255713" cy="4670120"/>
          </a:xfrm>
        </p:spPr>
        <p:txBody>
          <a:bodyPr>
            <a:normAutofit/>
          </a:bodyPr>
          <a:lstStyle/>
          <a:p>
            <a:pPr>
              <a:spcBef>
                <a:spcPts val="1200"/>
              </a:spcBef>
            </a:pPr>
            <a:r>
              <a:rPr lang="en-US" sz="2800" dirty="0"/>
              <a:t>Luther was trained as a scholastic theologian and preferred the </a:t>
            </a:r>
            <a:r>
              <a:rPr lang="en-US" sz="2800" dirty="0" err="1"/>
              <a:t>tropological</a:t>
            </a:r>
            <a:r>
              <a:rPr lang="en-US" sz="2800" dirty="0"/>
              <a:t> interpretation in his earlier years, although he also utilized both the literal and the allegorical interpretations.</a:t>
            </a:r>
          </a:p>
          <a:p>
            <a:pPr>
              <a:spcBef>
                <a:spcPts val="1200"/>
              </a:spcBef>
            </a:pPr>
            <a:r>
              <a:rPr lang="en-US" sz="2800" dirty="0"/>
              <a:t>His biblical expositions led him theologically to develop a unique Christological interpretation in which he taught that everything in Scripture must point to Christ in order to have authority for the Christian.  He questioned the authority of biblical books, like James, that did not point to Christ.</a:t>
            </a:r>
          </a:p>
        </p:txBody>
      </p:sp>
    </p:spTree>
    <p:extLst>
      <p:ext uri="{BB962C8B-B14F-4D97-AF65-F5344CB8AC3E}">
        <p14:creationId xmlns:p14="http://schemas.microsoft.com/office/powerpoint/2010/main" val="472206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9DA17-CFEB-4E23-AADD-AF671A0357B3}"/>
              </a:ext>
            </a:extLst>
          </p:cNvPr>
          <p:cNvSpPr>
            <a:spLocks noGrp="1"/>
          </p:cNvSpPr>
          <p:nvPr>
            <p:ph type="title"/>
          </p:nvPr>
        </p:nvSpPr>
        <p:spPr>
          <a:xfrm>
            <a:off x="1103312" y="452718"/>
            <a:ext cx="8947522" cy="943934"/>
          </a:xfrm>
        </p:spPr>
        <p:txBody>
          <a:bodyPr/>
          <a:lstStyle/>
          <a:p>
            <a:r>
              <a:rPr lang="en-US" dirty="0"/>
              <a:t>Ulrich Zwingli’s Hermeneutics</a:t>
            </a:r>
          </a:p>
        </p:txBody>
      </p:sp>
      <p:sp>
        <p:nvSpPr>
          <p:cNvPr id="3" name="Content Placeholder 2">
            <a:extLst>
              <a:ext uri="{FF2B5EF4-FFF2-40B4-BE49-F238E27FC236}">
                <a16:creationId xmlns:a16="http://schemas.microsoft.com/office/drawing/2014/main" id="{27D0FA4A-74E1-4A03-8F98-ED313A78DE4B}"/>
              </a:ext>
            </a:extLst>
          </p:cNvPr>
          <p:cNvSpPr>
            <a:spLocks noGrp="1"/>
          </p:cNvSpPr>
          <p:nvPr>
            <p:ph idx="1"/>
          </p:nvPr>
        </p:nvSpPr>
        <p:spPr>
          <a:xfrm>
            <a:off x="1103312" y="1546964"/>
            <a:ext cx="9080348" cy="4701435"/>
          </a:xfrm>
        </p:spPr>
        <p:txBody>
          <a:bodyPr>
            <a:normAutofit/>
          </a:bodyPr>
          <a:lstStyle/>
          <a:p>
            <a:pPr>
              <a:spcBef>
                <a:spcPts val="1200"/>
              </a:spcBef>
            </a:pPr>
            <a:r>
              <a:rPr lang="en-US" sz="2800" dirty="0"/>
              <a:t>Zwingli was basically a humanist like Erasmus (not a secular humanist but a Renaissance humanist).  Humanists made Scripture available in the original languages and practiced biblical exegesis as the basis for a religious experience.</a:t>
            </a:r>
          </a:p>
          <a:p>
            <a:pPr>
              <a:spcBef>
                <a:spcPts val="1200"/>
              </a:spcBef>
            </a:pPr>
            <a:r>
              <a:rPr lang="en-US" sz="2800" dirty="0"/>
              <a:t>For Zwingli, Scripture was the means for achieving a mediated encounter with the risen Christ.</a:t>
            </a:r>
          </a:p>
          <a:p>
            <a:pPr>
              <a:spcBef>
                <a:spcPts val="1200"/>
              </a:spcBef>
            </a:pPr>
            <a:r>
              <a:rPr lang="en-US" sz="2800" dirty="0"/>
              <a:t>Using a typological method grounded in a literal, historical reading, he developed a dialectical approach to the ‘word’ and ‘sense’ of Scripture. </a:t>
            </a:r>
          </a:p>
        </p:txBody>
      </p:sp>
    </p:spTree>
    <p:extLst>
      <p:ext uri="{BB962C8B-B14F-4D97-AF65-F5344CB8AC3E}">
        <p14:creationId xmlns:p14="http://schemas.microsoft.com/office/powerpoint/2010/main" val="4258852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999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4B610-27B9-46D4-9ADE-BF554CBF3B24}"/>
              </a:ext>
            </a:extLst>
          </p:cNvPr>
          <p:cNvSpPr>
            <a:spLocks noGrp="1"/>
          </p:cNvSpPr>
          <p:nvPr>
            <p:ph type="title"/>
          </p:nvPr>
        </p:nvSpPr>
        <p:spPr>
          <a:xfrm>
            <a:off x="1097049" y="452717"/>
            <a:ext cx="8953785" cy="987775"/>
          </a:xfrm>
        </p:spPr>
        <p:txBody>
          <a:bodyPr/>
          <a:lstStyle/>
          <a:p>
            <a:r>
              <a:rPr lang="en-US" dirty="0"/>
              <a:t>Martin </a:t>
            </a:r>
            <a:r>
              <a:rPr lang="en-US" dirty="0" err="1"/>
              <a:t>Bucer’s</a:t>
            </a:r>
            <a:r>
              <a:rPr lang="en-US" dirty="0"/>
              <a:t> Hermeneutics</a:t>
            </a:r>
          </a:p>
        </p:txBody>
      </p:sp>
      <p:sp>
        <p:nvSpPr>
          <p:cNvPr id="3" name="Content Placeholder 2">
            <a:extLst>
              <a:ext uri="{FF2B5EF4-FFF2-40B4-BE49-F238E27FC236}">
                <a16:creationId xmlns:a16="http://schemas.microsoft.com/office/drawing/2014/main" id="{DD8F4741-9692-4B97-8786-6BDA30AEB9F4}"/>
              </a:ext>
            </a:extLst>
          </p:cNvPr>
          <p:cNvSpPr>
            <a:spLocks noGrp="1"/>
          </p:cNvSpPr>
          <p:nvPr>
            <p:ph idx="1"/>
          </p:nvPr>
        </p:nvSpPr>
        <p:spPr>
          <a:xfrm>
            <a:off x="1097049" y="1496860"/>
            <a:ext cx="9255713" cy="4991621"/>
          </a:xfrm>
        </p:spPr>
        <p:txBody>
          <a:bodyPr>
            <a:normAutofit/>
          </a:bodyPr>
          <a:lstStyle/>
          <a:p>
            <a:pPr>
              <a:spcBef>
                <a:spcPts val="1200"/>
              </a:spcBef>
            </a:pPr>
            <a:r>
              <a:rPr lang="en-US" sz="2800" dirty="0" err="1"/>
              <a:t>Bucer</a:t>
            </a:r>
            <a:r>
              <a:rPr lang="en-US" sz="2800" dirty="0"/>
              <a:t> totally rejected the allegorical method, since it allows human ideas to be imposed on Scripture so that any interpretation can be read into it.  He saw the historical sense as fundamental, though its relevance must be discerned under the guidance of the Holy Spirit.</a:t>
            </a:r>
          </a:p>
          <a:p>
            <a:pPr>
              <a:spcBef>
                <a:spcPts val="1200"/>
              </a:spcBef>
            </a:pPr>
            <a:r>
              <a:rPr lang="en-US" sz="2800" dirty="0" err="1"/>
              <a:t>Bucer</a:t>
            </a:r>
            <a:r>
              <a:rPr lang="en-US" sz="2800" dirty="0"/>
              <a:t> also emphasized the </a:t>
            </a:r>
            <a:r>
              <a:rPr lang="en-US" sz="2800" dirty="0" err="1"/>
              <a:t>tropological</a:t>
            </a:r>
            <a:r>
              <a:rPr lang="en-US" sz="2800" dirty="0"/>
              <a:t>, in that Scripture is oriented toward the practical questions of human existence.  The believer is empowered by the Spirit to fulfill the demands of the gospel.</a:t>
            </a:r>
          </a:p>
        </p:txBody>
      </p:sp>
    </p:spTree>
    <p:extLst>
      <p:ext uri="{BB962C8B-B14F-4D97-AF65-F5344CB8AC3E}">
        <p14:creationId xmlns:p14="http://schemas.microsoft.com/office/powerpoint/2010/main" val="1641598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EF39F-B797-4956-9375-EF1E53B277F4}"/>
              </a:ext>
            </a:extLst>
          </p:cNvPr>
          <p:cNvSpPr>
            <a:spLocks noGrp="1"/>
          </p:cNvSpPr>
          <p:nvPr>
            <p:ph type="title"/>
          </p:nvPr>
        </p:nvSpPr>
        <p:spPr>
          <a:xfrm>
            <a:off x="1103312" y="452718"/>
            <a:ext cx="8947522" cy="994038"/>
          </a:xfrm>
        </p:spPr>
        <p:txBody>
          <a:bodyPr/>
          <a:lstStyle/>
          <a:p>
            <a:r>
              <a:rPr lang="en-US" dirty="0"/>
              <a:t>John Calvin’s Hermeneutics</a:t>
            </a:r>
          </a:p>
        </p:txBody>
      </p:sp>
      <p:sp>
        <p:nvSpPr>
          <p:cNvPr id="3" name="Content Placeholder 2">
            <a:extLst>
              <a:ext uri="{FF2B5EF4-FFF2-40B4-BE49-F238E27FC236}">
                <a16:creationId xmlns:a16="http://schemas.microsoft.com/office/drawing/2014/main" id="{FC132893-48C2-4B4F-9549-CF13EA8E97B0}"/>
              </a:ext>
            </a:extLst>
          </p:cNvPr>
          <p:cNvSpPr>
            <a:spLocks noGrp="1"/>
          </p:cNvSpPr>
          <p:nvPr>
            <p:ph idx="1"/>
          </p:nvPr>
        </p:nvSpPr>
        <p:spPr>
          <a:xfrm>
            <a:off x="1103312" y="1540702"/>
            <a:ext cx="9393499" cy="4695172"/>
          </a:xfrm>
        </p:spPr>
        <p:txBody>
          <a:bodyPr>
            <a:normAutofit/>
          </a:bodyPr>
          <a:lstStyle/>
          <a:p>
            <a:pPr>
              <a:spcBef>
                <a:spcPts val="1200"/>
              </a:spcBef>
            </a:pPr>
            <a:r>
              <a:rPr lang="en-US" sz="2800" dirty="0"/>
              <a:t>Calvin made a decisive break with the moralist (</a:t>
            </a:r>
            <a:r>
              <a:rPr lang="en-US" sz="2800" dirty="0" err="1"/>
              <a:t>tropological</a:t>
            </a:r>
            <a:r>
              <a:rPr lang="en-US" sz="2800" dirty="0"/>
              <a:t>) interpretation of Scripture.  His exegetical method was grounded in a literal, historical (historical-grammatical) interpretation.</a:t>
            </a:r>
          </a:p>
          <a:p>
            <a:pPr>
              <a:spcBef>
                <a:spcPts val="1200"/>
              </a:spcBef>
            </a:pPr>
            <a:r>
              <a:rPr lang="en-US" sz="2800" dirty="0"/>
              <a:t>He determined to make biblical commentaries widely available, “to give access to Holy Scripture to all the children of God, in order that they might really understand it.”  By this means he propagated the Reformed ideas of the Genevan Reformation.</a:t>
            </a:r>
          </a:p>
          <a:p>
            <a:pPr>
              <a:spcBef>
                <a:spcPts val="1200"/>
              </a:spcBef>
            </a:pPr>
            <a:r>
              <a:rPr lang="en-US" sz="2800" dirty="0"/>
              <a:t>  His exegesis of Scripture is still highly regarded.</a:t>
            </a:r>
          </a:p>
        </p:txBody>
      </p:sp>
    </p:spTree>
    <p:extLst>
      <p:ext uri="{BB962C8B-B14F-4D97-AF65-F5344CB8AC3E}">
        <p14:creationId xmlns:p14="http://schemas.microsoft.com/office/powerpoint/2010/main" val="421167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999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363C-77ED-44B2-A155-EE93961CF736}"/>
              </a:ext>
            </a:extLst>
          </p:cNvPr>
          <p:cNvSpPr>
            <a:spLocks noGrp="1"/>
          </p:cNvSpPr>
          <p:nvPr>
            <p:ph type="title"/>
          </p:nvPr>
        </p:nvSpPr>
        <p:spPr>
          <a:xfrm>
            <a:off x="1103312" y="452718"/>
            <a:ext cx="8947522" cy="1012827"/>
          </a:xfrm>
        </p:spPr>
        <p:txBody>
          <a:bodyPr/>
          <a:lstStyle/>
          <a:p>
            <a:r>
              <a:rPr lang="en-US" dirty="0"/>
              <a:t>Seeking for ‘Plain Meaning’</a:t>
            </a:r>
          </a:p>
        </p:txBody>
      </p:sp>
      <p:sp>
        <p:nvSpPr>
          <p:cNvPr id="3" name="Content Placeholder 2">
            <a:extLst>
              <a:ext uri="{FF2B5EF4-FFF2-40B4-BE49-F238E27FC236}">
                <a16:creationId xmlns:a16="http://schemas.microsoft.com/office/drawing/2014/main" id="{96DF2394-FC19-4230-AE90-5CEDEA0BA072}"/>
              </a:ext>
            </a:extLst>
          </p:cNvPr>
          <p:cNvSpPr>
            <a:spLocks noGrp="1"/>
          </p:cNvSpPr>
          <p:nvPr>
            <p:ph idx="1"/>
          </p:nvPr>
        </p:nvSpPr>
        <p:spPr>
          <a:xfrm>
            <a:off x="1103312" y="1597068"/>
            <a:ext cx="9224398" cy="4651331"/>
          </a:xfrm>
        </p:spPr>
        <p:txBody>
          <a:bodyPr>
            <a:normAutofit/>
          </a:bodyPr>
          <a:lstStyle/>
          <a:p>
            <a:pPr>
              <a:spcBef>
                <a:spcPts val="1200"/>
              </a:spcBef>
            </a:pPr>
            <a:r>
              <a:rPr lang="en-US" sz="2800" dirty="0"/>
              <a:t>The Reformers believed that the Scriptures were comprehensible to all, not only to the priests and scholars of the Church.  The “plain meaning” of the text could be made available to everyone by translations that were faithful to the original.</a:t>
            </a:r>
          </a:p>
          <a:p>
            <a:pPr>
              <a:spcBef>
                <a:spcPts val="1200"/>
              </a:spcBef>
            </a:pPr>
            <a:r>
              <a:rPr lang="en-US" sz="2800" dirty="0"/>
              <a:t>It was necessary to study the grammar and the vocabulary of the original languages to do this, but no one doubted that this was an objective science that did not depend on one’s theological orientation. </a:t>
            </a:r>
          </a:p>
        </p:txBody>
      </p:sp>
    </p:spTree>
    <p:extLst>
      <p:ext uri="{BB962C8B-B14F-4D97-AF65-F5344CB8AC3E}">
        <p14:creationId xmlns:p14="http://schemas.microsoft.com/office/powerpoint/2010/main" val="4164756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3E4F8-D111-4963-99FE-C739860582E0}"/>
              </a:ext>
            </a:extLst>
          </p:cNvPr>
          <p:cNvSpPr>
            <a:spLocks noGrp="1"/>
          </p:cNvSpPr>
          <p:nvPr>
            <p:ph type="title"/>
          </p:nvPr>
        </p:nvSpPr>
        <p:spPr/>
        <p:txBody>
          <a:bodyPr/>
          <a:lstStyle/>
          <a:p>
            <a:r>
              <a:rPr lang="en-US" sz="4400" dirty="0"/>
              <a:t>The Protestant Reformation</a:t>
            </a:r>
          </a:p>
        </p:txBody>
      </p:sp>
      <p:sp>
        <p:nvSpPr>
          <p:cNvPr id="3" name="Content Placeholder 2">
            <a:extLst>
              <a:ext uri="{FF2B5EF4-FFF2-40B4-BE49-F238E27FC236}">
                <a16:creationId xmlns:a16="http://schemas.microsoft.com/office/drawing/2014/main" id="{A3ED0AE9-94F5-4FF9-B6AB-990B45A81A6F}"/>
              </a:ext>
            </a:extLst>
          </p:cNvPr>
          <p:cNvSpPr>
            <a:spLocks noGrp="1"/>
          </p:cNvSpPr>
          <p:nvPr>
            <p:ph idx="1"/>
          </p:nvPr>
        </p:nvSpPr>
        <p:spPr>
          <a:xfrm>
            <a:off x="1103311" y="1479665"/>
            <a:ext cx="9093633" cy="5054139"/>
          </a:xfrm>
        </p:spPr>
        <p:txBody>
          <a:bodyPr>
            <a:normAutofit/>
          </a:bodyPr>
          <a:lstStyle/>
          <a:p>
            <a:pPr>
              <a:spcBef>
                <a:spcPts val="1200"/>
              </a:spcBef>
            </a:pPr>
            <a:r>
              <a:rPr lang="en-US" sz="2800" dirty="0"/>
              <a:t>The Protestant Reformation was not about breaking away from the power of the Roman Catholic Church.  It was about reforming the Church through a return to biblical teachings.</a:t>
            </a:r>
          </a:p>
          <a:p>
            <a:pPr>
              <a:spcBef>
                <a:spcPts val="1200"/>
              </a:spcBef>
            </a:pPr>
            <a:r>
              <a:rPr lang="en-US" sz="2800" dirty="0"/>
              <a:t>The Roman Catholic Church had become corrupt through placing church tradition above the teachings of Scripture.  It believed that its authority was superior to that of Scripture, that it could issue rulings and edicts that </a:t>
            </a:r>
            <a:r>
              <a:rPr lang="en-US" sz="2800" dirty="0" err="1"/>
              <a:t>superceded</a:t>
            </a:r>
            <a:r>
              <a:rPr lang="en-US" sz="2800" dirty="0"/>
              <a:t> Scripture.  It held the keys to the kingdom of God, and its decisions were those of God Himself.</a:t>
            </a:r>
          </a:p>
        </p:txBody>
      </p:sp>
    </p:spTree>
    <p:extLst>
      <p:ext uri="{BB962C8B-B14F-4D97-AF65-F5344CB8AC3E}">
        <p14:creationId xmlns:p14="http://schemas.microsoft.com/office/powerpoint/2010/main" val="949636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8AC29-C8B0-48BB-9FB6-CB9351F85483}"/>
              </a:ext>
            </a:extLst>
          </p:cNvPr>
          <p:cNvSpPr>
            <a:spLocks noGrp="1"/>
          </p:cNvSpPr>
          <p:nvPr>
            <p:ph type="title"/>
          </p:nvPr>
        </p:nvSpPr>
        <p:spPr>
          <a:xfrm>
            <a:off x="1052186" y="452718"/>
            <a:ext cx="9300576" cy="962723"/>
          </a:xfrm>
        </p:spPr>
        <p:txBody>
          <a:bodyPr/>
          <a:lstStyle/>
          <a:p>
            <a:r>
              <a:rPr lang="en-US" dirty="0"/>
              <a:t>The Importance of a Faith Context</a:t>
            </a:r>
          </a:p>
        </p:txBody>
      </p:sp>
      <p:sp>
        <p:nvSpPr>
          <p:cNvPr id="3" name="Content Placeholder 2">
            <a:extLst>
              <a:ext uri="{FF2B5EF4-FFF2-40B4-BE49-F238E27FC236}">
                <a16:creationId xmlns:a16="http://schemas.microsoft.com/office/drawing/2014/main" id="{5A541012-CCAF-4EC2-9D2A-B00FA5D50362}"/>
              </a:ext>
            </a:extLst>
          </p:cNvPr>
          <p:cNvSpPr>
            <a:spLocks noGrp="1"/>
          </p:cNvSpPr>
          <p:nvPr>
            <p:ph idx="1"/>
          </p:nvPr>
        </p:nvSpPr>
        <p:spPr>
          <a:xfrm>
            <a:off x="1103312" y="1578280"/>
            <a:ext cx="8946541" cy="4670120"/>
          </a:xfrm>
        </p:spPr>
        <p:txBody>
          <a:bodyPr>
            <a:normAutofit/>
          </a:bodyPr>
          <a:lstStyle/>
          <a:p>
            <a:pPr>
              <a:spcBef>
                <a:spcPts val="1200"/>
              </a:spcBef>
            </a:pPr>
            <a:r>
              <a:rPr lang="en-US" sz="2800" dirty="0"/>
              <a:t>The Reformers believed that the Bible needs to be read in a theological context, whether the context was imposed from without or discovered from within.  It reflects a coherent system of thought, namely, the faith of the church.</a:t>
            </a:r>
          </a:p>
          <a:p>
            <a:pPr>
              <a:spcBef>
                <a:spcPts val="1200"/>
              </a:spcBef>
            </a:pPr>
            <a:r>
              <a:rPr lang="en-US" sz="2800" dirty="0"/>
              <a:t>A critical attitude toward the text was regarded as a sign of unbelief and was not acceptable.  Only later did a critical attitude toward Scripture develop (during the 18</a:t>
            </a:r>
            <a:r>
              <a:rPr lang="en-US" sz="2800" baseline="30000" dirty="0"/>
              <a:t>th</a:t>
            </a:r>
            <a:r>
              <a:rPr lang="en-US" sz="2800" dirty="0"/>
              <a:t>-century Enlightenment).</a:t>
            </a:r>
          </a:p>
        </p:txBody>
      </p:sp>
    </p:spTree>
    <p:extLst>
      <p:ext uri="{BB962C8B-B14F-4D97-AF65-F5344CB8AC3E}">
        <p14:creationId xmlns:p14="http://schemas.microsoft.com/office/powerpoint/2010/main" val="3671501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6B8B0-40A7-4D3E-AF0D-9C325F4ED5CD}"/>
              </a:ext>
            </a:extLst>
          </p:cNvPr>
          <p:cNvSpPr>
            <a:spLocks noGrp="1"/>
          </p:cNvSpPr>
          <p:nvPr>
            <p:ph type="title"/>
          </p:nvPr>
        </p:nvSpPr>
        <p:spPr>
          <a:xfrm>
            <a:off x="1103312" y="452718"/>
            <a:ext cx="8947522" cy="912619"/>
          </a:xfrm>
        </p:spPr>
        <p:txBody>
          <a:bodyPr/>
          <a:lstStyle/>
          <a:p>
            <a:r>
              <a:rPr lang="en-US" i="1" dirty="0"/>
              <a:t>Scriptura Sui </a:t>
            </a:r>
            <a:r>
              <a:rPr lang="en-US" i="1" dirty="0" err="1"/>
              <a:t>Ipsius</a:t>
            </a:r>
            <a:r>
              <a:rPr lang="en-US" i="1" dirty="0"/>
              <a:t> </a:t>
            </a:r>
            <a:r>
              <a:rPr lang="en-US" i="1" dirty="0" err="1"/>
              <a:t>Interpres</a:t>
            </a:r>
            <a:endParaRPr lang="en-US" i="1" dirty="0"/>
          </a:p>
        </p:txBody>
      </p:sp>
      <p:sp>
        <p:nvSpPr>
          <p:cNvPr id="3" name="Content Placeholder 2">
            <a:extLst>
              <a:ext uri="{FF2B5EF4-FFF2-40B4-BE49-F238E27FC236}">
                <a16:creationId xmlns:a16="http://schemas.microsoft.com/office/drawing/2014/main" id="{633634B2-125E-4811-949B-8939D93423E4}"/>
              </a:ext>
            </a:extLst>
          </p:cNvPr>
          <p:cNvSpPr>
            <a:spLocks noGrp="1"/>
          </p:cNvSpPr>
          <p:nvPr>
            <p:ph idx="1"/>
          </p:nvPr>
        </p:nvSpPr>
        <p:spPr>
          <a:xfrm>
            <a:off x="1103312" y="1515650"/>
            <a:ext cx="9074085" cy="4732750"/>
          </a:xfrm>
        </p:spPr>
        <p:txBody>
          <a:bodyPr>
            <a:normAutofit/>
          </a:bodyPr>
          <a:lstStyle/>
          <a:p>
            <a:pPr>
              <a:spcBef>
                <a:spcPts val="1200"/>
              </a:spcBef>
            </a:pPr>
            <a:r>
              <a:rPr lang="en-US" sz="2800" dirty="0"/>
              <a:t>The key issue that separated Protestants from Catholics was whether Scripture interprets itself (</a:t>
            </a:r>
            <a:r>
              <a:rPr lang="en-US" sz="2800" i="1" dirty="0"/>
              <a:t>sui </a:t>
            </a:r>
            <a:r>
              <a:rPr lang="en-US" sz="2800" i="1" dirty="0" err="1"/>
              <a:t>ipsius</a:t>
            </a:r>
            <a:r>
              <a:rPr lang="en-US" sz="2800" i="1" dirty="0"/>
              <a:t> </a:t>
            </a:r>
            <a:r>
              <a:rPr lang="en-US" sz="2800" i="1" dirty="0" err="1"/>
              <a:t>interpres</a:t>
            </a:r>
            <a:r>
              <a:rPr lang="en-US" sz="2800" dirty="0"/>
              <a:t>) or requires the teaching authority of the Church to interpret it correctly.</a:t>
            </a:r>
          </a:p>
          <a:p>
            <a:pPr>
              <a:spcBef>
                <a:spcPts val="1200"/>
              </a:spcBef>
            </a:pPr>
            <a:r>
              <a:rPr lang="en-US" sz="2800" dirty="0"/>
              <a:t>The Roman Church had long taught that only those invested with the teaching authority of the Church could correctly interpret Scripture, but the Reformers taught that Scripture was self-interpreting and could be understood by any careful, believing student of Scripture.</a:t>
            </a:r>
          </a:p>
        </p:txBody>
      </p:sp>
    </p:spTree>
    <p:extLst>
      <p:ext uri="{BB962C8B-B14F-4D97-AF65-F5344CB8AC3E}">
        <p14:creationId xmlns:p14="http://schemas.microsoft.com/office/powerpoint/2010/main" val="4232796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14BAE-8515-4567-BBB1-9B7788EEB62C}"/>
              </a:ext>
            </a:extLst>
          </p:cNvPr>
          <p:cNvSpPr>
            <a:spLocks noGrp="1"/>
          </p:cNvSpPr>
          <p:nvPr>
            <p:ph type="title"/>
          </p:nvPr>
        </p:nvSpPr>
        <p:spPr>
          <a:xfrm>
            <a:off x="1103312" y="452718"/>
            <a:ext cx="8947522" cy="956460"/>
          </a:xfrm>
        </p:spPr>
        <p:txBody>
          <a:bodyPr/>
          <a:lstStyle/>
          <a:p>
            <a:r>
              <a:rPr lang="en-US" dirty="0"/>
              <a:t>The Analogy of Faith</a:t>
            </a:r>
          </a:p>
        </p:txBody>
      </p:sp>
      <p:sp>
        <p:nvSpPr>
          <p:cNvPr id="3" name="Content Placeholder 2">
            <a:extLst>
              <a:ext uri="{FF2B5EF4-FFF2-40B4-BE49-F238E27FC236}">
                <a16:creationId xmlns:a16="http://schemas.microsoft.com/office/drawing/2014/main" id="{572F7B88-52A0-402F-9E49-DD1F1D451976}"/>
              </a:ext>
            </a:extLst>
          </p:cNvPr>
          <p:cNvSpPr>
            <a:spLocks noGrp="1"/>
          </p:cNvSpPr>
          <p:nvPr>
            <p:ph idx="1"/>
          </p:nvPr>
        </p:nvSpPr>
        <p:spPr>
          <a:xfrm>
            <a:off x="1103312" y="1528176"/>
            <a:ext cx="9268239" cy="4720224"/>
          </a:xfrm>
        </p:spPr>
        <p:txBody>
          <a:bodyPr>
            <a:normAutofit/>
          </a:bodyPr>
          <a:lstStyle/>
          <a:p>
            <a:pPr>
              <a:spcBef>
                <a:spcPts val="1200"/>
              </a:spcBef>
            </a:pPr>
            <a:r>
              <a:rPr lang="en-US" sz="2800" dirty="0"/>
              <a:t>There was general agreement as time progressed that most of the Bible could be understood clearly and should be interpreted in the literal sense.  </a:t>
            </a:r>
          </a:p>
          <a:p>
            <a:pPr>
              <a:spcBef>
                <a:spcPts val="1200"/>
              </a:spcBef>
            </a:pPr>
            <a:r>
              <a:rPr lang="en-US" sz="2800" dirty="0"/>
              <a:t>Those parts of the Bible that were not so clear were to be interpreted according to what was called “the analogy of faith.”  This meant that the less clear passages were to be understood in agreement with the clearer passages, and nothing was to be inferred from the unclear texts that could not be proved from a clearer text.</a:t>
            </a:r>
          </a:p>
        </p:txBody>
      </p:sp>
    </p:spTree>
    <p:extLst>
      <p:ext uri="{BB962C8B-B14F-4D97-AF65-F5344CB8AC3E}">
        <p14:creationId xmlns:p14="http://schemas.microsoft.com/office/powerpoint/2010/main" val="2110744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3262F-3CBD-445F-9351-CA5B0292F1A3}"/>
              </a:ext>
            </a:extLst>
          </p:cNvPr>
          <p:cNvSpPr>
            <a:spLocks noGrp="1"/>
          </p:cNvSpPr>
          <p:nvPr>
            <p:ph type="title"/>
          </p:nvPr>
        </p:nvSpPr>
        <p:spPr>
          <a:xfrm>
            <a:off x="1103312" y="452718"/>
            <a:ext cx="8947522" cy="962723"/>
          </a:xfrm>
        </p:spPr>
        <p:txBody>
          <a:bodyPr/>
          <a:lstStyle/>
          <a:p>
            <a:r>
              <a:rPr lang="en-US" dirty="0"/>
              <a:t>Explicit vs. Implicit Teaching</a:t>
            </a:r>
          </a:p>
        </p:txBody>
      </p:sp>
      <p:sp>
        <p:nvSpPr>
          <p:cNvPr id="3" name="Content Placeholder 2">
            <a:extLst>
              <a:ext uri="{FF2B5EF4-FFF2-40B4-BE49-F238E27FC236}">
                <a16:creationId xmlns:a16="http://schemas.microsoft.com/office/drawing/2014/main" id="{24B2FD89-5308-40CB-9522-4CCD2F8F146F}"/>
              </a:ext>
            </a:extLst>
          </p:cNvPr>
          <p:cNvSpPr>
            <a:spLocks noGrp="1"/>
          </p:cNvSpPr>
          <p:nvPr>
            <p:ph idx="1"/>
          </p:nvPr>
        </p:nvSpPr>
        <p:spPr>
          <a:xfrm>
            <a:off x="1103312" y="1640910"/>
            <a:ext cx="9387236" cy="4607489"/>
          </a:xfrm>
        </p:spPr>
        <p:txBody>
          <a:bodyPr>
            <a:normAutofit fontScale="92500"/>
          </a:bodyPr>
          <a:lstStyle/>
          <a:p>
            <a:pPr>
              <a:spcBef>
                <a:spcPts val="1200"/>
              </a:spcBef>
            </a:pPr>
            <a:r>
              <a:rPr lang="en-US" sz="2800" dirty="0"/>
              <a:t>More radical Protestants taught that only what could be proved by Scripture could be required, while more liberal ones taught that all practices should be allowed that are not expressly forbidden.</a:t>
            </a:r>
          </a:p>
          <a:p>
            <a:pPr>
              <a:spcBef>
                <a:spcPts val="1200"/>
              </a:spcBef>
            </a:pPr>
            <a:r>
              <a:rPr lang="en-US" sz="2800" dirty="0"/>
              <a:t>Most Reformers agreed that a teaching did not need to be explicitly spelled out but could be taught if a doctrine was consistently implicit in the biblical text (such as the doctrine of the Trinity).</a:t>
            </a:r>
          </a:p>
          <a:p>
            <a:pPr>
              <a:spcBef>
                <a:spcPts val="1200"/>
              </a:spcBef>
            </a:pPr>
            <a:r>
              <a:rPr lang="en-US" sz="2800" dirty="0"/>
              <a:t>The language, but not the substance, of systematic theology might be derived from outside of Scripture. </a:t>
            </a:r>
          </a:p>
        </p:txBody>
      </p:sp>
    </p:spTree>
    <p:extLst>
      <p:ext uri="{BB962C8B-B14F-4D97-AF65-F5344CB8AC3E}">
        <p14:creationId xmlns:p14="http://schemas.microsoft.com/office/powerpoint/2010/main" val="136716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999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192B4-96EA-4317-B0E5-DDC3EC97168A}"/>
              </a:ext>
            </a:extLst>
          </p:cNvPr>
          <p:cNvSpPr>
            <a:spLocks noGrp="1"/>
          </p:cNvSpPr>
          <p:nvPr>
            <p:ph type="title"/>
          </p:nvPr>
        </p:nvSpPr>
        <p:spPr>
          <a:xfrm>
            <a:off x="1103312" y="452718"/>
            <a:ext cx="8947522" cy="887567"/>
          </a:xfrm>
        </p:spPr>
        <p:txBody>
          <a:bodyPr/>
          <a:lstStyle/>
          <a:p>
            <a:r>
              <a:rPr lang="en-US" dirty="0"/>
              <a:t>The Biblical Canon</a:t>
            </a:r>
          </a:p>
        </p:txBody>
      </p:sp>
      <p:sp>
        <p:nvSpPr>
          <p:cNvPr id="3" name="Content Placeholder 2">
            <a:extLst>
              <a:ext uri="{FF2B5EF4-FFF2-40B4-BE49-F238E27FC236}">
                <a16:creationId xmlns:a16="http://schemas.microsoft.com/office/drawing/2014/main" id="{20B5F13D-73B2-4AA2-B883-8D302936334D}"/>
              </a:ext>
            </a:extLst>
          </p:cNvPr>
          <p:cNvSpPr>
            <a:spLocks noGrp="1"/>
          </p:cNvSpPr>
          <p:nvPr>
            <p:ph idx="1"/>
          </p:nvPr>
        </p:nvSpPr>
        <p:spPr>
          <a:xfrm>
            <a:off x="1103312" y="1559490"/>
            <a:ext cx="9255713" cy="4688909"/>
          </a:xfrm>
        </p:spPr>
        <p:txBody>
          <a:bodyPr>
            <a:normAutofit/>
          </a:bodyPr>
          <a:lstStyle/>
          <a:p>
            <a:pPr>
              <a:spcBef>
                <a:spcPts val="1200"/>
              </a:spcBef>
            </a:pPr>
            <a:r>
              <a:rPr lang="en-US" sz="2800" dirty="0"/>
              <a:t>Since Jerome translated the Bible into Latin (A.D. 400), including the apocryphal additions to the Septuagint, the Roman Church had used these additions as Scripture to teach doctrines like the doctrine of purgatory.</a:t>
            </a:r>
          </a:p>
          <a:p>
            <a:pPr>
              <a:spcBef>
                <a:spcPts val="1200"/>
              </a:spcBef>
            </a:pPr>
            <a:r>
              <a:rPr lang="en-US" sz="2800" dirty="0"/>
              <a:t>The Reformers agreed that the Hebrew canon was the only one that should be used for the OT .  Although the Council of Trent subsequently voted to retain the apocryphal intertestamental works, they came to be classified as deuterocanonical.</a:t>
            </a:r>
          </a:p>
        </p:txBody>
      </p:sp>
    </p:spTree>
    <p:extLst>
      <p:ext uri="{BB962C8B-B14F-4D97-AF65-F5344CB8AC3E}">
        <p14:creationId xmlns:p14="http://schemas.microsoft.com/office/powerpoint/2010/main" val="2601767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8F23D-E0B5-4C77-8FDF-0A1D04D0E665}"/>
              </a:ext>
            </a:extLst>
          </p:cNvPr>
          <p:cNvSpPr>
            <a:spLocks noGrp="1"/>
          </p:cNvSpPr>
          <p:nvPr>
            <p:ph type="title"/>
          </p:nvPr>
        </p:nvSpPr>
        <p:spPr>
          <a:xfrm>
            <a:off x="1052186" y="452718"/>
            <a:ext cx="9375732" cy="925145"/>
          </a:xfrm>
        </p:spPr>
        <p:txBody>
          <a:bodyPr/>
          <a:lstStyle/>
          <a:p>
            <a:r>
              <a:rPr lang="en-US" dirty="0"/>
              <a:t>Views of Revelation and Inspiration</a:t>
            </a:r>
          </a:p>
        </p:txBody>
      </p:sp>
      <p:sp>
        <p:nvSpPr>
          <p:cNvPr id="3" name="Content Placeholder 2">
            <a:extLst>
              <a:ext uri="{FF2B5EF4-FFF2-40B4-BE49-F238E27FC236}">
                <a16:creationId xmlns:a16="http://schemas.microsoft.com/office/drawing/2014/main" id="{0CAD6CE6-F326-452A-BF92-F5F9411996F9}"/>
              </a:ext>
            </a:extLst>
          </p:cNvPr>
          <p:cNvSpPr>
            <a:spLocks noGrp="1"/>
          </p:cNvSpPr>
          <p:nvPr>
            <p:ph idx="1"/>
          </p:nvPr>
        </p:nvSpPr>
        <p:spPr>
          <a:xfrm>
            <a:off x="1103312" y="1490598"/>
            <a:ext cx="9161767" cy="4757802"/>
          </a:xfrm>
        </p:spPr>
        <p:txBody>
          <a:bodyPr>
            <a:normAutofit/>
          </a:bodyPr>
          <a:lstStyle/>
          <a:p>
            <a:pPr>
              <a:spcBef>
                <a:spcPts val="1200"/>
              </a:spcBef>
            </a:pPr>
            <a:r>
              <a:rPr lang="en-US" sz="2800" dirty="0"/>
              <a:t>For the first generation of Reformers, Scripture was the voice of Christ speaking to His church through the text.  Just as Christ in His humanity could have physical imperfections without compromising His divinity and teaching authority, the Scripture could have imperfections and still be infallible in its teaching.</a:t>
            </a:r>
          </a:p>
          <a:p>
            <a:pPr>
              <a:spcBef>
                <a:spcPts val="1200"/>
              </a:spcBef>
            </a:pPr>
            <a:r>
              <a:rPr lang="en-US" sz="2800" dirty="0"/>
              <a:t>Thus, text criticism was not a significant factor for the early Reformers.  God preserved His message pure, despite variants in the biblical texts.</a:t>
            </a:r>
          </a:p>
        </p:txBody>
      </p:sp>
    </p:spTree>
    <p:extLst>
      <p:ext uri="{BB962C8B-B14F-4D97-AF65-F5344CB8AC3E}">
        <p14:creationId xmlns:p14="http://schemas.microsoft.com/office/powerpoint/2010/main" val="1497909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C0481-86D9-4379-A837-551450510637}"/>
              </a:ext>
            </a:extLst>
          </p:cNvPr>
          <p:cNvSpPr>
            <a:spLocks noGrp="1"/>
          </p:cNvSpPr>
          <p:nvPr>
            <p:ph type="title"/>
          </p:nvPr>
        </p:nvSpPr>
        <p:spPr>
          <a:xfrm>
            <a:off x="1164921" y="452718"/>
            <a:ext cx="8885913" cy="956460"/>
          </a:xfrm>
        </p:spPr>
        <p:txBody>
          <a:bodyPr/>
          <a:lstStyle/>
          <a:p>
            <a:r>
              <a:rPr lang="en-US" dirty="0"/>
              <a:t>The Role of Covenant Theology</a:t>
            </a:r>
          </a:p>
        </p:txBody>
      </p:sp>
      <p:sp>
        <p:nvSpPr>
          <p:cNvPr id="3" name="Content Placeholder 2">
            <a:extLst>
              <a:ext uri="{FF2B5EF4-FFF2-40B4-BE49-F238E27FC236}">
                <a16:creationId xmlns:a16="http://schemas.microsoft.com/office/drawing/2014/main" id="{3CCF6584-E0C6-4F64-9952-C41E3DEA6DE2}"/>
              </a:ext>
            </a:extLst>
          </p:cNvPr>
          <p:cNvSpPr>
            <a:spLocks noGrp="1"/>
          </p:cNvSpPr>
          <p:nvPr>
            <p:ph idx="1"/>
          </p:nvPr>
        </p:nvSpPr>
        <p:spPr>
          <a:xfrm>
            <a:off x="1103312" y="1528176"/>
            <a:ext cx="9312080" cy="4720224"/>
          </a:xfrm>
        </p:spPr>
        <p:txBody>
          <a:bodyPr>
            <a:normAutofit lnSpcReduction="10000"/>
          </a:bodyPr>
          <a:lstStyle/>
          <a:p>
            <a:pPr>
              <a:spcBef>
                <a:spcPts val="1200"/>
              </a:spcBef>
            </a:pPr>
            <a:r>
              <a:rPr lang="en-US" sz="2800" dirty="0"/>
              <a:t>Calvin was a </a:t>
            </a:r>
            <a:r>
              <a:rPr lang="en-US" sz="2800" dirty="0" err="1"/>
              <a:t>systematician</a:t>
            </a:r>
            <a:r>
              <a:rPr lang="en-US" sz="2800" dirty="0"/>
              <a:t> who sought to find a balance between text, meaning, and application.  His work led to the development of a covenant theology that tied together the various aspects of the history of God’s people through the ages.</a:t>
            </a:r>
          </a:p>
          <a:p>
            <a:pPr>
              <a:spcBef>
                <a:spcPts val="1200"/>
              </a:spcBef>
            </a:pPr>
            <a:r>
              <a:rPr lang="en-US" sz="2800" dirty="0"/>
              <a:t>The Bible is the story of God’s relationship to humankind.  It is the story of God’s grace to every generation through His covenant with them.  The details may change, but God’s love and grace are unchanging.  Sharing the gospel is sharing the story of His grace, which unites humanity together.</a:t>
            </a:r>
          </a:p>
        </p:txBody>
      </p:sp>
    </p:spTree>
    <p:extLst>
      <p:ext uri="{BB962C8B-B14F-4D97-AF65-F5344CB8AC3E}">
        <p14:creationId xmlns:p14="http://schemas.microsoft.com/office/powerpoint/2010/main" val="1874402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788A5-A2CF-4BD9-B1D1-6E3C99D4B012}"/>
              </a:ext>
            </a:extLst>
          </p:cNvPr>
          <p:cNvSpPr>
            <a:spLocks noGrp="1"/>
          </p:cNvSpPr>
          <p:nvPr>
            <p:ph type="title"/>
          </p:nvPr>
        </p:nvSpPr>
        <p:spPr>
          <a:xfrm>
            <a:off x="970767" y="452718"/>
            <a:ext cx="9457150" cy="943934"/>
          </a:xfrm>
        </p:spPr>
        <p:txBody>
          <a:bodyPr/>
          <a:lstStyle/>
          <a:p>
            <a:r>
              <a:rPr lang="en-US" dirty="0"/>
              <a:t>The Historical-Grammatical Method</a:t>
            </a:r>
          </a:p>
        </p:txBody>
      </p:sp>
      <p:sp>
        <p:nvSpPr>
          <p:cNvPr id="3" name="Content Placeholder 2">
            <a:extLst>
              <a:ext uri="{FF2B5EF4-FFF2-40B4-BE49-F238E27FC236}">
                <a16:creationId xmlns:a16="http://schemas.microsoft.com/office/drawing/2014/main" id="{73A86FE9-0913-4153-BC6A-D1FB41B07FDD}"/>
              </a:ext>
            </a:extLst>
          </p:cNvPr>
          <p:cNvSpPr>
            <a:spLocks noGrp="1"/>
          </p:cNvSpPr>
          <p:nvPr>
            <p:ph idx="1"/>
          </p:nvPr>
        </p:nvSpPr>
        <p:spPr>
          <a:xfrm>
            <a:off x="1103311" y="1534438"/>
            <a:ext cx="9243188" cy="4713961"/>
          </a:xfrm>
        </p:spPr>
        <p:txBody>
          <a:bodyPr>
            <a:normAutofit/>
          </a:bodyPr>
          <a:lstStyle/>
          <a:p>
            <a:pPr>
              <a:spcBef>
                <a:spcPts val="1200"/>
              </a:spcBef>
            </a:pPr>
            <a:r>
              <a:rPr lang="en-US" sz="2800" dirty="0"/>
              <a:t>Also called the </a:t>
            </a:r>
            <a:r>
              <a:rPr lang="en-US" sz="2800" dirty="0" err="1"/>
              <a:t>grammatico</a:t>
            </a:r>
            <a:r>
              <a:rPr lang="en-US" sz="2800" dirty="0"/>
              <a:t>-historical method, this method is based on exegetical principles and textual analysis, including textual criticism, but, unlike historical criticism, remains committed to the divine inspiration and infallibility of the text.</a:t>
            </a:r>
          </a:p>
          <a:p>
            <a:pPr>
              <a:spcBef>
                <a:spcPts val="1200"/>
              </a:spcBef>
            </a:pPr>
            <a:r>
              <a:rPr lang="en-US" sz="2800" dirty="0"/>
              <a:t>The exegetical principles, which were worked out already by the time of Erasmus, were adopted by the Reformers and used to counter the allegorical, philosophical, and other interpretations of the Roman Church, which led to unbiblical teachings.</a:t>
            </a:r>
          </a:p>
        </p:txBody>
      </p:sp>
    </p:spTree>
    <p:extLst>
      <p:ext uri="{BB962C8B-B14F-4D97-AF65-F5344CB8AC3E}">
        <p14:creationId xmlns:p14="http://schemas.microsoft.com/office/powerpoint/2010/main" val="652580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5FF5B-FDAE-47B8-A1C5-4BE19CB796F2}"/>
              </a:ext>
            </a:extLst>
          </p:cNvPr>
          <p:cNvSpPr>
            <a:spLocks noGrp="1"/>
          </p:cNvSpPr>
          <p:nvPr>
            <p:ph type="title"/>
          </p:nvPr>
        </p:nvSpPr>
        <p:spPr>
          <a:xfrm>
            <a:off x="889348" y="452718"/>
            <a:ext cx="9500992" cy="1006564"/>
          </a:xfrm>
        </p:spPr>
        <p:txBody>
          <a:bodyPr/>
          <a:lstStyle/>
          <a:p>
            <a:r>
              <a:rPr lang="en-US" dirty="0"/>
              <a:t>Historical-Grammatical Principles—1 </a:t>
            </a:r>
          </a:p>
        </p:txBody>
      </p:sp>
      <p:sp>
        <p:nvSpPr>
          <p:cNvPr id="3" name="Content Placeholder 2">
            <a:extLst>
              <a:ext uri="{FF2B5EF4-FFF2-40B4-BE49-F238E27FC236}">
                <a16:creationId xmlns:a16="http://schemas.microsoft.com/office/drawing/2014/main" id="{E941E5E3-8CCC-4883-A00F-DD256E619FF7}"/>
              </a:ext>
            </a:extLst>
          </p:cNvPr>
          <p:cNvSpPr>
            <a:spLocks noGrp="1"/>
          </p:cNvSpPr>
          <p:nvPr>
            <p:ph idx="1"/>
          </p:nvPr>
        </p:nvSpPr>
        <p:spPr>
          <a:xfrm>
            <a:off x="1052186" y="1540701"/>
            <a:ext cx="9262998" cy="4941517"/>
          </a:xfrm>
        </p:spPr>
        <p:txBody>
          <a:bodyPr>
            <a:normAutofit lnSpcReduction="10000"/>
          </a:bodyPr>
          <a:lstStyle/>
          <a:p>
            <a:pPr>
              <a:spcBef>
                <a:spcPts val="1200"/>
              </a:spcBef>
            </a:pPr>
            <a:r>
              <a:rPr lang="en-US" sz="2800" dirty="0"/>
              <a:t>Basic to the historical-grammatical method was the principle that the meaning of a word must be determined from its literary context, beginning with the local context and moving outward to its canonical context (to confirm that its rendition is in harmony with the theology of Scripture).</a:t>
            </a:r>
          </a:p>
          <a:p>
            <a:pPr>
              <a:spcBef>
                <a:spcPts val="1200"/>
              </a:spcBef>
            </a:pPr>
            <a:r>
              <a:rPr lang="en-US" sz="2800" dirty="0"/>
              <a:t>It was assumed that the biblical text made sense both to its writer and to its original readers.</a:t>
            </a:r>
          </a:p>
          <a:p>
            <a:pPr lvl="0">
              <a:spcBef>
                <a:spcPts val="1200"/>
              </a:spcBef>
              <a:buClr>
                <a:srgbClr val="1E5155">
                  <a:lumMod val="40000"/>
                  <a:lumOff val="60000"/>
                </a:srgbClr>
              </a:buClr>
            </a:pPr>
            <a:r>
              <a:rPr lang="en-US" sz="2800" dirty="0">
                <a:solidFill>
                  <a:prstClr val="white"/>
                </a:solidFill>
              </a:rPr>
              <a:t>Scripture is understood to be a self-interpreting unity, authoritative in religious matters and consistent in its teaching.</a:t>
            </a:r>
          </a:p>
        </p:txBody>
      </p:sp>
    </p:spTree>
    <p:extLst>
      <p:ext uri="{BB962C8B-B14F-4D97-AF65-F5344CB8AC3E}">
        <p14:creationId xmlns:p14="http://schemas.microsoft.com/office/powerpoint/2010/main" val="365999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999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BCC5F-6245-4867-8F47-EDB12A66015C}"/>
              </a:ext>
            </a:extLst>
          </p:cNvPr>
          <p:cNvSpPr>
            <a:spLocks noGrp="1"/>
          </p:cNvSpPr>
          <p:nvPr>
            <p:ph type="title"/>
          </p:nvPr>
        </p:nvSpPr>
        <p:spPr>
          <a:xfrm>
            <a:off x="895611" y="452718"/>
            <a:ext cx="9538570" cy="837463"/>
          </a:xfrm>
        </p:spPr>
        <p:txBody>
          <a:bodyPr/>
          <a:lstStyle/>
          <a:p>
            <a:r>
              <a:rPr lang="en-US" dirty="0">
                <a:solidFill>
                  <a:srgbClr val="EBEBEB"/>
                </a:solidFill>
              </a:rPr>
              <a:t>Historical-Grammatical Principles—2 </a:t>
            </a:r>
            <a:endParaRPr lang="en-US" dirty="0"/>
          </a:p>
        </p:txBody>
      </p:sp>
      <p:sp>
        <p:nvSpPr>
          <p:cNvPr id="3" name="Content Placeholder 2">
            <a:extLst>
              <a:ext uri="{FF2B5EF4-FFF2-40B4-BE49-F238E27FC236}">
                <a16:creationId xmlns:a16="http://schemas.microsoft.com/office/drawing/2014/main" id="{5BD47BD6-3A5F-43E5-B47F-FBC6D95A186D}"/>
              </a:ext>
            </a:extLst>
          </p:cNvPr>
          <p:cNvSpPr>
            <a:spLocks noGrp="1"/>
          </p:cNvSpPr>
          <p:nvPr>
            <p:ph idx="1"/>
          </p:nvPr>
        </p:nvSpPr>
        <p:spPr>
          <a:xfrm>
            <a:off x="964504" y="1496860"/>
            <a:ext cx="9419573" cy="5073041"/>
          </a:xfrm>
        </p:spPr>
        <p:txBody>
          <a:bodyPr>
            <a:normAutofit/>
          </a:bodyPr>
          <a:lstStyle/>
          <a:p>
            <a:pPr>
              <a:spcBef>
                <a:spcPts val="1200"/>
              </a:spcBef>
            </a:pPr>
            <a:r>
              <a:rPr lang="en-US" sz="2800" dirty="0"/>
              <a:t>Study of the historical-cultural conditions of the times in which the text was written is important for understanding the situation being addressed.</a:t>
            </a:r>
          </a:p>
          <a:p>
            <a:pPr>
              <a:spcBef>
                <a:spcPts val="1200"/>
              </a:spcBef>
            </a:pPr>
            <a:r>
              <a:rPr lang="en-US" sz="2800" dirty="0"/>
              <a:t>Basic to interpretation is a correct understanding of the relationship between law and gospel.</a:t>
            </a:r>
          </a:p>
          <a:p>
            <a:pPr>
              <a:spcBef>
                <a:spcPts val="1200"/>
              </a:spcBef>
            </a:pPr>
            <a:r>
              <a:rPr lang="en-US" sz="2800" dirty="0"/>
              <a:t>In evaluating variants it was assumed that later scribes tended to simplify difficulties, leading to the text-critical principle of </a:t>
            </a:r>
            <a:r>
              <a:rPr lang="en-US" sz="2800" i="1" dirty="0"/>
              <a:t>lectio </a:t>
            </a:r>
            <a:r>
              <a:rPr lang="en-US" sz="2800" i="1" dirty="0" err="1"/>
              <a:t>difficilior</a:t>
            </a:r>
            <a:r>
              <a:rPr lang="en-US" sz="2800" dirty="0"/>
              <a:t>.</a:t>
            </a:r>
          </a:p>
          <a:p>
            <a:pPr>
              <a:spcBef>
                <a:spcPts val="1200"/>
              </a:spcBef>
            </a:pPr>
            <a:r>
              <a:rPr lang="en-US" sz="2800" dirty="0"/>
              <a:t>The interpreter must be illumined by the Holy Spirit, yielding a </a:t>
            </a:r>
            <a:r>
              <a:rPr lang="en-US" sz="2800" i="1" dirty="0"/>
              <a:t>sola fide </a:t>
            </a:r>
            <a:r>
              <a:rPr lang="en-US" sz="2800" dirty="0"/>
              <a:t>and </a:t>
            </a:r>
            <a:r>
              <a:rPr lang="en-US" sz="2800" i="1" dirty="0"/>
              <a:t>sola gratia </a:t>
            </a:r>
            <a:r>
              <a:rPr lang="en-US" sz="2800" dirty="0"/>
              <a:t>experience.</a:t>
            </a:r>
          </a:p>
        </p:txBody>
      </p:sp>
    </p:spTree>
    <p:extLst>
      <p:ext uri="{BB962C8B-B14F-4D97-AF65-F5344CB8AC3E}">
        <p14:creationId xmlns:p14="http://schemas.microsoft.com/office/powerpoint/2010/main" val="2636864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999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009999"/>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59EAB-0338-4E8D-A804-623315B4A2B0}"/>
              </a:ext>
            </a:extLst>
          </p:cNvPr>
          <p:cNvSpPr>
            <a:spLocks noGrp="1"/>
          </p:cNvSpPr>
          <p:nvPr>
            <p:ph type="title"/>
          </p:nvPr>
        </p:nvSpPr>
        <p:spPr>
          <a:xfrm>
            <a:off x="646111" y="452718"/>
            <a:ext cx="9404723" cy="921687"/>
          </a:xfrm>
        </p:spPr>
        <p:txBody>
          <a:bodyPr/>
          <a:lstStyle/>
          <a:p>
            <a:r>
              <a:rPr lang="en-US" dirty="0"/>
              <a:t>Reformation Principles</a:t>
            </a:r>
          </a:p>
        </p:txBody>
      </p:sp>
      <p:sp>
        <p:nvSpPr>
          <p:cNvPr id="3" name="Content Placeholder 2">
            <a:extLst>
              <a:ext uri="{FF2B5EF4-FFF2-40B4-BE49-F238E27FC236}">
                <a16:creationId xmlns:a16="http://schemas.microsoft.com/office/drawing/2014/main" id="{F297DCEE-A0CA-4ECF-8205-0A51A8E72F62}"/>
              </a:ext>
            </a:extLst>
          </p:cNvPr>
          <p:cNvSpPr>
            <a:spLocks noGrp="1"/>
          </p:cNvSpPr>
          <p:nvPr>
            <p:ph idx="1"/>
          </p:nvPr>
        </p:nvSpPr>
        <p:spPr>
          <a:xfrm>
            <a:off x="1103312" y="1576358"/>
            <a:ext cx="8946541" cy="4672041"/>
          </a:xfrm>
        </p:spPr>
        <p:txBody>
          <a:bodyPr>
            <a:normAutofit/>
          </a:bodyPr>
          <a:lstStyle/>
          <a:p>
            <a:r>
              <a:rPr lang="en-US" sz="3200" dirty="0"/>
              <a:t>The Reformation subscribed to 5 basic principles:</a:t>
            </a:r>
          </a:p>
          <a:p>
            <a:pPr marL="971550" lvl="1" indent="-514350">
              <a:buSzPct val="96000"/>
              <a:buFont typeface="+mj-lt"/>
              <a:buAutoNum type="arabicPeriod"/>
            </a:pPr>
            <a:r>
              <a:rPr lang="en-US" sz="3200" dirty="0"/>
              <a:t>Sola Scriptura</a:t>
            </a:r>
          </a:p>
          <a:p>
            <a:pPr marL="971550" lvl="1" indent="-514350">
              <a:buSzPct val="96000"/>
              <a:buFont typeface="+mj-lt"/>
              <a:buAutoNum type="arabicPeriod"/>
            </a:pPr>
            <a:r>
              <a:rPr lang="en-US" sz="3200" dirty="0"/>
              <a:t>Sola fide</a:t>
            </a:r>
          </a:p>
          <a:p>
            <a:pPr marL="971550" lvl="1" indent="-514350">
              <a:buSzPct val="96000"/>
              <a:buFont typeface="+mj-lt"/>
              <a:buAutoNum type="arabicPeriod"/>
            </a:pPr>
            <a:r>
              <a:rPr lang="en-US" sz="3200" dirty="0"/>
              <a:t>Sola gratia</a:t>
            </a:r>
          </a:p>
          <a:p>
            <a:pPr marL="971550" lvl="1" indent="-514350">
              <a:buSzPct val="96000"/>
              <a:buFont typeface="+mj-lt"/>
              <a:buAutoNum type="arabicPeriod"/>
            </a:pPr>
            <a:r>
              <a:rPr lang="en-US" sz="3200" dirty="0"/>
              <a:t>Solo Christo</a:t>
            </a:r>
          </a:p>
          <a:p>
            <a:pPr marL="971550" lvl="1" indent="-514350">
              <a:buSzPct val="96000"/>
              <a:buFont typeface="+mj-lt"/>
              <a:buAutoNum type="arabicPeriod"/>
            </a:pPr>
            <a:r>
              <a:rPr lang="en-US" sz="3200" dirty="0"/>
              <a:t>Soli Dei </a:t>
            </a:r>
            <a:r>
              <a:rPr lang="en-US" sz="3200" dirty="0" err="1"/>
              <a:t>gloria</a:t>
            </a:r>
            <a:endParaRPr lang="en-US" sz="3200" dirty="0"/>
          </a:p>
        </p:txBody>
      </p:sp>
    </p:spTree>
    <p:extLst>
      <p:ext uri="{BB962C8B-B14F-4D97-AF65-F5344CB8AC3E}">
        <p14:creationId xmlns:p14="http://schemas.microsoft.com/office/powerpoint/2010/main" val="4201715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999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009999"/>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009999"/>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009999"/>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AC59E-8834-4A24-8EF6-231061C01E83}"/>
              </a:ext>
            </a:extLst>
          </p:cNvPr>
          <p:cNvSpPr>
            <a:spLocks noGrp="1"/>
          </p:cNvSpPr>
          <p:nvPr>
            <p:ph type="title"/>
          </p:nvPr>
        </p:nvSpPr>
        <p:spPr>
          <a:xfrm>
            <a:off x="646111" y="452718"/>
            <a:ext cx="9781807" cy="950197"/>
          </a:xfrm>
        </p:spPr>
        <p:txBody>
          <a:bodyPr/>
          <a:lstStyle/>
          <a:p>
            <a:r>
              <a:rPr lang="en-US" dirty="0"/>
              <a:t>Influence on Seventh-day Adventism</a:t>
            </a:r>
          </a:p>
        </p:txBody>
      </p:sp>
      <p:sp>
        <p:nvSpPr>
          <p:cNvPr id="3" name="Content Placeholder 2">
            <a:extLst>
              <a:ext uri="{FF2B5EF4-FFF2-40B4-BE49-F238E27FC236}">
                <a16:creationId xmlns:a16="http://schemas.microsoft.com/office/drawing/2014/main" id="{0E491EA9-817E-474B-87B3-E0E7C42E4AE9}"/>
              </a:ext>
            </a:extLst>
          </p:cNvPr>
          <p:cNvSpPr>
            <a:spLocks noGrp="1"/>
          </p:cNvSpPr>
          <p:nvPr>
            <p:ph idx="1"/>
          </p:nvPr>
        </p:nvSpPr>
        <p:spPr>
          <a:xfrm>
            <a:off x="908138" y="1503124"/>
            <a:ext cx="9369468" cy="4745276"/>
          </a:xfrm>
        </p:spPr>
        <p:txBody>
          <a:bodyPr>
            <a:normAutofit/>
          </a:bodyPr>
          <a:lstStyle/>
          <a:p>
            <a:pPr>
              <a:spcBef>
                <a:spcPts val="1200"/>
              </a:spcBef>
            </a:pPr>
            <a:r>
              <a:rPr lang="en-US" sz="2800" dirty="0"/>
              <a:t>The Seventh-day Adventist Church sees itself as the extension of the Reformation.  When the Reformers died and their followers settled into </a:t>
            </a:r>
            <a:r>
              <a:rPr lang="en-US" sz="2800" dirty="0" err="1"/>
              <a:t>creedalism</a:t>
            </a:r>
            <a:r>
              <a:rPr lang="en-US" sz="2800" dirty="0"/>
              <a:t>, God raised up a movement to carry out what the Reformation failed to complete.</a:t>
            </a:r>
          </a:p>
          <a:p>
            <a:pPr>
              <a:spcBef>
                <a:spcPts val="1200"/>
              </a:spcBef>
            </a:pPr>
            <a:r>
              <a:rPr lang="en-US" sz="2800" dirty="0"/>
              <a:t>While the Reformation was imperfect and incomplete, its biblical principles were ordained of God and need to be brought to completion.</a:t>
            </a:r>
          </a:p>
          <a:p>
            <a:pPr>
              <a:spcBef>
                <a:spcPts val="1200"/>
              </a:spcBef>
            </a:pPr>
            <a:r>
              <a:rPr lang="en-US" sz="2800" dirty="0"/>
              <a:t>The 1986 “Methods of Bible Study” document is grounded in the historical-grammatical method.</a:t>
            </a:r>
          </a:p>
        </p:txBody>
      </p:sp>
    </p:spTree>
    <p:extLst>
      <p:ext uri="{BB962C8B-B14F-4D97-AF65-F5344CB8AC3E}">
        <p14:creationId xmlns:p14="http://schemas.microsoft.com/office/powerpoint/2010/main" val="2492347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999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56F07-029F-4D3F-A96E-43EA2CD00F24}"/>
              </a:ext>
            </a:extLst>
          </p:cNvPr>
          <p:cNvSpPr>
            <a:spLocks noGrp="1"/>
          </p:cNvSpPr>
          <p:nvPr>
            <p:ph type="title"/>
          </p:nvPr>
        </p:nvSpPr>
        <p:spPr>
          <a:xfrm>
            <a:off x="977030" y="452718"/>
            <a:ext cx="9073804" cy="887567"/>
          </a:xfrm>
        </p:spPr>
        <p:txBody>
          <a:bodyPr/>
          <a:lstStyle/>
          <a:p>
            <a:r>
              <a:rPr lang="en-US" dirty="0"/>
              <a:t>Conclusions</a:t>
            </a:r>
          </a:p>
        </p:txBody>
      </p:sp>
      <p:sp>
        <p:nvSpPr>
          <p:cNvPr id="3" name="Content Placeholder 2">
            <a:extLst>
              <a:ext uri="{FF2B5EF4-FFF2-40B4-BE49-F238E27FC236}">
                <a16:creationId xmlns:a16="http://schemas.microsoft.com/office/drawing/2014/main" id="{72888FED-51F0-4F95-B1B1-55A656177485}"/>
              </a:ext>
            </a:extLst>
          </p:cNvPr>
          <p:cNvSpPr>
            <a:spLocks noGrp="1"/>
          </p:cNvSpPr>
          <p:nvPr>
            <p:ph idx="1"/>
          </p:nvPr>
        </p:nvSpPr>
        <p:spPr>
          <a:xfrm>
            <a:off x="1045923" y="1427968"/>
            <a:ext cx="9388258" cy="4820432"/>
          </a:xfrm>
        </p:spPr>
        <p:txBody>
          <a:bodyPr>
            <a:normAutofit/>
          </a:bodyPr>
          <a:lstStyle/>
          <a:p>
            <a:pPr>
              <a:spcBef>
                <a:spcPts val="1200"/>
              </a:spcBef>
            </a:pPr>
            <a:r>
              <a:rPr lang="en-US" sz="2800" dirty="0"/>
              <a:t>God raised up the Protestant Reformation to return people’s minds to the Scriptures and to Christ, to reform Christianity from its corruption.</a:t>
            </a:r>
          </a:p>
          <a:p>
            <a:pPr>
              <a:spcBef>
                <a:spcPts val="1200"/>
              </a:spcBef>
            </a:pPr>
            <a:r>
              <a:rPr lang="en-US" sz="2800" dirty="0"/>
              <a:t>Critical in this process was a biblical hermeneutic that would provide for a valid reading of Scripture and a valid text from which to work.</a:t>
            </a:r>
          </a:p>
          <a:p>
            <a:pPr>
              <a:spcBef>
                <a:spcPts val="1200"/>
              </a:spcBef>
            </a:pPr>
            <a:r>
              <a:rPr lang="en-US" sz="2800" dirty="0"/>
              <a:t>This historical-grammatical method was effective in restoring truth to Christianity, and it is still needed to separate truth from error in this postmodern age.</a:t>
            </a:r>
          </a:p>
          <a:p>
            <a:pPr>
              <a:spcBef>
                <a:spcPts val="1200"/>
              </a:spcBef>
            </a:pPr>
            <a:r>
              <a:rPr lang="en-US" sz="2800" dirty="0"/>
              <a:t>Any deviation from this method poses a danger.</a:t>
            </a:r>
          </a:p>
        </p:txBody>
      </p:sp>
    </p:spTree>
    <p:extLst>
      <p:ext uri="{BB962C8B-B14F-4D97-AF65-F5344CB8AC3E}">
        <p14:creationId xmlns:p14="http://schemas.microsoft.com/office/powerpoint/2010/main" val="3983159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999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009999"/>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1FA2D-DDDF-4220-8B0B-F6C618C62107}"/>
              </a:ext>
            </a:extLst>
          </p:cNvPr>
          <p:cNvSpPr>
            <a:spLocks noGrp="1"/>
          </p:cNvSpPr>
          <p:nvPr>
            <p:ph type="title"/>
          </p:nvPr>
        </p:nvSpPr>
        <p:spPr>
          <a:xfrm>
            <a:off x="646111" y="452718"/>
            <a:ext cx="9404723" cy="899248"/>
          </a:xfrm>
        </p:spPr>
        <p:txBody>
          <a:bodyPr/>
          <a:lstStyle/>
          <a:p>
            <a:r>
              <a:rPr lang="en-US" dirty="0"/>
              <a:t>1.  </a:t>
            </a:r>
            <a:r>
              <a:rPr lang="en-US" i="1" dirty="0"/>
              <a:t>Sola Scriptura</a:t>
            </a:r>
          </a:p>
        </p:txBody>
      </p:sp>
      <p:sp>
        <p:nvSpPr>
          <p:cNvPr id="3" name="Content Placeholder 2">
            <a:extLst>
              <a:ext uri="{FF2B5EF4-FFF2-40B4-BE49-F238E27FC236}">
                <a16:creationId xmlns:a16="http://schemas.microsoft.com/office/drawing/2014/main" id="{943F88E7-10FB-462D-84CE-E81D7EAD8412}"/>
              </a:ext>
            </a:extLst>
          </p:cNvPr>
          <p:cNvSpPr>
            <a:spLocks noGrp="1"/>
          </p:cNvSpPr>
          <p:nvPr>
            <p:ph idx="1"/>
          </p:nvPr>
        </p:nvSpPr>
        <p:spPr>
          <a:xfrm>
            <a:off x="1103312" y="1424894"/>
            <a:ext cx="9106553" cy="4823506"/>
          </a:xfrm>
        </p:spPr>
        <p:txBody>
          <a:bodyPr>
            <a:normAutofit/>
          </a:bodyPr>
          <a:lstStyle/>
          <a:p>
            <a:pPr>
              <a:spcBef>
                <a:spcPts val="1200"/>
              </a:spcBef>
            </a:pPr>
            <a:r>
              <a:rPr lang="en-US" sz="2800" dirty="0"/>
              <a:t>The first principle was that Scripture and Scripture alone (</a:t>
            </a:r>
            <a:r>
              <a:rPr lang="en-US" sz="2800" i="1" dirty="0">
                <a:solidFill>
                  <a:schemeClr val="accent3">
                    <a:lumMod val="20000"/>
                    <a:lumOff val="80000"/>
                  </a:schemeClr>
                </a:solidFill>
              </a:rPr>
              <a:t>sola Scriptura</a:t>
            </a:r>
            <a:r>
              <a:rPr lang="en-US" sz="2800" dirty="0"/>
              <a:t>) was authoritative for teaching and practice for Christians.</a:t>
            </a:r>
          </a:p>
          <a:p>
            <a:pPr>
              <a:spcBef>
                <a:spcPts val="1200"/>
              </a:spcBef>
            </a:pPr>
            <a:r>
              <a:rPr lang="en-US" sz="2800" dirty="0"/>
              <a:t>This stood in flagrant contrast to the teaching of the Church, namely, that it was the final authority for the believer, that Church tradition not only supplemented the Bible but was above the Bible.</a:t>
            </a:r>
          </a:p>
          <a:p>
            <a:pPr>
              <a:spcBef>
                <a:spcPts val="1200"/>
              </a:spcBef>
            </a:pPr>
            <a:r>
              <a:rPr lang="en-US" sz="2800" dirty="0"/>
              <a:t>Scholasticism, especially Thomas Aquinas, had taught that reason and revelation were equals, that Scripture was not the final authority.</a:t>
            </a:r>
          </a:p>
        </p:txBody>
      </p:sp>
    </p:spTree>
    <p:extLst>
      <p:ext uri="{BB962C8B-B14F-4D97-AF65-F5344CB8AC3E}">
        <p14:creationId xmlns:p14="http://schemas.microsoft.com/office/powerpoint/2010/main" val="1148951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999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ED8CE-9357-4F77-A71D-F12042FE90A6}"/>
              </a:ext>
            </a:extLst>
          </p:cNvPr>
          <p:cNvSpPr>
            <a:spLocks noGrp="1"/>
          </p:cNvSpPr>
          <p:nvPr>
            <p:ph type="title"/>
          </p:nvPr>
        </p:nvSpPr>
        <p:spPr>
          <a:xfrm>
            <a:off x="646111" y="452718"/>
            <a:ext cx="9404723" cy="962723"/>
          </a:xfrm>
        </p:spPr>
        <p:txBody>
          <a:bodyPr/>
          <a:lstStyle/>
          <a:p>
            <a:r>
              <a:rPr lang="en-US" dirty="0"/>
              <a:t>2.  </a:t>
            </a:r>
            <a:r>
              <a:rPr lang="en-US" i="1" dirty="0"/>
              <a:t>Sola Fide</a:t>
            </a:r>
          </a:p>
        </p:txBody>
      </p:sp>
      <p:sp>
        <p:nvSpPr>
          <p:cNvPr id="3" name="Content Placeholder 2">
            <a:extLst>
              <a:ext uri="{FF2B5EF4-FFF2-40B4-BE49-F238E27FC236}">
                <a16:creationId xmlns:a16="http://schemas.microsoft.com/office/drawing/2014/main" id="{8E60C5CA-A5F0-4377-B67D-701DE0DAB402}"/>
              </a:ext>
            </a:extLst>
          </p:cNvPr>
          <p:cNvSpPr>
            <a:spLocks noGrp="1"/>
          </p:cNvSpPr>
          <p:nvPr>
            <p:ph idx="1"/>
          </p:nvPr>
        </p:nvSpPr>
        <p:spPr>
          <a:xfrm>
            <a:off x="1103312" y="1716066"/>
            <a:ext cx="8946541" cy="4532333"/>
          </a:xfrm>
        </p:spPr>
        <p:txBody>
          <a:bodyPr>
            <a:normAutofit/>
          </a:bodyPr>
          <a:lstStyle/>
          <a:p>
            <a:pPr>
              <a:spcBef>
                <a:spcPts val="1200"/>
              </a:spcBef>
            </a:pPr>
            <a:r>
              <a:rPr lang="en-US" sz="2800" dirty="0"/>
              <a:t>The second principle was that salvation was attainable through faith alone (</a:t>
            </a:r>
            <a:r>
              <a:rPr lang="en-US" sz="2800" i="1" dirty="0">
                <a:solidFill>
                  <a:schemeClr val="accent3">
                    <a:lumMod val="20000"/>
                    <a:lumOff val="80000"/>
                  </a:schemeClr>
                </a:solidFill>
              </a:rPr>
              <a:t>sola fide</a:t>
            </a:r>
            <a:r>
              <a:rPr lang="en-US" sz="2800" dirty="0"/>
              <a:t>), not earned through works of penance or receiving the sacraments of the Church.</a:t>
            </a:r>
          </a:p>
          <a:p>
            <a:pPr>
              <a:spcBef>
                <a:spcPts val="1200"/>
              </a:spcBef>
            </a:pPr>
            <a:r>
              <a:rPr lang="en-US" sz="2800" dirty="0"/>
              <a:t>This was in direct conflict with the teaching of the Church, namely, that believers must receive the seven sacraments of the Church in order to be saved, and must also practice deeds of charity, pay penance, make pilgrimages, and  venerate saints and relics.</a:t>
            </a:r>
          </a:p>
        </p:txBody>
      </p:sp>
    </p:spTree>
    <p:extLst>
      <p:ext uri="{BB962C8B-B14F-4D97-AF65-F5344CB8AC3E}">
        <p14:creationId xmlns:p14="http://schemas.microsoft.com/office/powerpoint/2010/main" val="3056313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29632-73E9-4262-807E-B678581B78C3}"/>
              </a:ext>
            </a:extLst>
          </p:cNvPr>
          <p:cNvSpPr>
            <a:spLocks noGrp="1"/>
          </p:cNvSpPr>
          <p:nvPr>
            <p:ph type="title"/>
          </p:nvPr>
        </p:nvSpPr>
        <p:spPr>
          <a:xfrm>
            <a:off x="646111" y="452718"/>
            <a:ext cx="9404723" cy="981512"/>
          </a:xfrm>
        </p:spPr>
        <p:txBody>
          <a:bodyPr/>
          <a:lstStyle/>
          <a:p>
            <a:r>
              <a:rPr lang="en-US" dirty="0"/>
              <a:t>3.  </a:t>
            </a:r>
            <a:r>
              <a:rPr lang="en-US" i="1" dirty="0"/>
              <a:t>Sola Gratia</a:t>
            </a:r>
            <a:r>
              <a:rPr lang="en-US" dirty="0"/>
              <a:t>  </a:t>
            </a:r>
          </a:p>
        </p:txBody>
      </p:sp>
      <p:sp>
        <p:nvSpPr>
          <p:cNvPr id="3" name="Content Placeholder 2">
            <a:extLst>
              <a:ext uri="{FF2B5EF4-FFF2-40B4-BE49-F238E27FC236}">
                <a16:creationId xmlns:a16="http://schemas.microsoft.com/office/drawing/2014/main" id="{753D37D3-C494-49E7-A8A2-2EBBC0B11DD9}"/>
              </a:ext>
            </a:extLst>
          </p:cNvPr>
          <p:cNvSpPr>
            <a:spLocks noGrp="1"/>
          </p:cNvSpPr>
          <p:nvPr>
            <p:ph idx="1"/>
          </p:nvPr>
        </p:nvSpPr>
        <p:spPr>
          <a:xfrm>
            <a:off x="1103312" y="1434231"/>
            <a:ext cx="8946541" cy="5110618"/>
          </a:xfrm>
        </p:spPr>
        <p:txBody>
          <a:bodyPr>
            <a:normAutofit/>
          </a:bodyPr>
          <a:lstStyle/>
          <a:p>
            <a:pPr>
              <a:spcBef>
                <a:spcPts val="1200"/>
              </a:spcBef>
            </a:pPr>
            <a:r>
              <a:rPr lang="en-US" sz="2800" dirty="0"/>
              <a:t>The third principle was that salvation was by grace alone (</a:t>
            </a:r>
            <a:r>
              <a:rPr lang="en-US" sz="2800" i="1" dirty="0">
                <a:solidFill>
                  <a:srgbClr val="FDFCC7"/>
                </a:solidFill>
              </a:rPr>
              <a:t>sola gratia</a:t>
            </a:r>
            <a:r>
              <a:rPr lang="en-US" sz="2800" dirty="0"/>
              <a:t>), an unmerited gift from God, not something that the Church could dole out based on the believer’s performance.</a:t>
            </a:r>
          </a:p>
          <a:p>
            <a:pPr>
              <a:spcBef>
                <a:spcPts val="1200"/>
              </a:spcBef>
            </a:pPr>
            <a:r>
              <a:rPr lang="en-US" sz="2800" dirty="0"/>
              <a:t>This principle denied the Church’s teaching that it held the keys to the kingdom and could bind or release the individual with respect to salvation based on their doing what the Church required.  Not the grace of God alone could avail, but the merits of the saints needed to be added, as distributed by the Church to the penitent.</a:t>
            </a:r>
          </a:p>
        </p:txBody>
      </p:sp>
    </p:spTree>
    <p:extLst>
      <p:ext uri="{BB962C8B-B14F-4D97-AF65-F5344CB8AC3E}">
        <p14:creationId xmlns:p14="http://schemas.microsoft.com/office/powerpoint/2010/main" val="4173314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9707F-F43B-4F9B-BFA3-733A326DC079}"/>
              </a:ext>
            </a:extLst>
          </p:cNvPr>
          <p:cNvSpPr>
            <a:spLocks noGrp="1"/>
          </p:cNvSpPr>
          <p:nvPr>
            <p:ph type="title"/>
          </p:nvPr>
        </p:nvSpPr>
        <p:spPr>
          <a:xfrm>
            <a:off x="646111" y="452718"/>
            <a:ext cx="9404723" cy="893830"/>
          </a:xfrm>
        </p:spPr>
        <p:txBody>
          <a:bodyPr/>
          <a:lstStyle/>
          <a:p>
            <a:r>
              <a:rPr lang="en-US" dirty="0"/>
              <a:t>4.  </a:t>
            </a:r>
            <a:r>
              <a:rPr lang="en-US" i="1" dirty="0"/>
              <a:t>Solo Christo</a:t>
            </a:r>
          </a:p>
        </p:txBody>
      </p:sp>
      <p:sp>
        <p:nvSpPr>
          <p:cNvPr id="3" name="Content Placeholder 2">
            <a:extLst>
              <a:ext uri="{FF2B5EF4-FFF2-40B4-BE49-F238E27FC236}">
                <a16:creationId xmlns:a16="http://schemas.microsoft.com/office/drawing/2014/main" id="{65020F2C-5721-4A21-A887-6FB30E0003BF}"/>
              </a:ext>
            </a:extLst>
          </p:cNvPr>
          <p:cNvSpPr>
            <a:spLocks noGrp="1"/>
          </p:cNvSpPr>
          <p:nvPr>
            <p:ph idx="1"/>
          </p:nvPr>
        </p:nvSpPr>
        <p:spPr>
          <a:xfrm>
            <a:off x="1103312" y="1534439"/>
            <a:ext cx="9324606" cy="5160722"/>
          </a:xfrm>
        </p:spPr>
        <p:txBody>
          <a:bodyPr>
            <a:normAutofit/>
          </a:bodyPr>
          <a:lstStyle/>
          <a:p>
            <a:pPr>
              <a:spcBef>
                <a:spcPts val="1200"/>
              </a:spcBef>
            </a:pPr>
            <a:r>
              <a:rPr lang="en-US" sz="2800" dirty="0"/>
              <a:t>The fourth principle was that salvation is found in Christ alone (</a:t>
            </a:r>
            <a:r>
              <a:rPr lang="en-US" sz="2800" i="1" dirty="0">
                <a:solidFill>
                  <a:schemeClr val="accent3">
                    <a:lumMod val="20000"/>
                    <a:lumOff val="80000"/>
                  </a:schemeClr>
                </a:solidFill>
              </a:rPr>
              <a:t>solo Christo</a:t>
            </a:r>
            <a:r>
              <a:rPr lang="en-US" sz="2800" dirty="0"/>
              <a:t>).  The once-for-all sacrifice of Christ was sufficient to atone for our sins and provide for our salvation.</a:t>
            </a:r>
          </a:p>
          <a:p>
            <a:pPr>
              <a:spcBef>
                <a:spcPts val="1200"/>
              </a:spcBef>
            </a:pPr>
            <a:r>
              <a:rPr lang="en-US" sz="2800" dirty="0"/>
              <a:t>This principle stood in direct defiance of the Church’s teaching that Christ’s sacrifice on the cross was insufficient to atone for sins, but the penitent must come to the church and confess to a priest, pay due penance, and receive the daily sacrifice of the mass distributed by the priest.</a:t>
            </a:r>
          </a:p>
        </p:txBody>
      </p:sp>
    </p:spTree>
    <p:extLst>
      <p:ext uri="{BB962C8B-B14F-4D97-AF65-F5344CB8AC3E}">
        <p14:creationId xmlns:p14="http://schemas.microsoft.com/office/powerpoint/2010/main" val="3489655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2D1BF-372A-4FE6-8FBD-EA46F95DDFB4}"/>
              </a:ext>
            </a:extLst>
          </p:cNvPr>
          <p:cNvSpPr>
            <a:spLocks noGrp="1"/>
          </p:cNvSpPr>
          <p:nvPr>
            <p:ph type="title"/>
          </p:nvPr>
        </p:nvSpPr>
        <p:spPr>
          <a:xfrm>
            <a:off x="646111" y="452718"/>
            <a:ext cx="9404723" cy="1006564"/>
          </a:xfrm>
        </p:spPr>
        <p:txBody>
          <a:bodyPr/>
          <a:lstStyle/>
          <a:p>
            <a:r>
              <a:rPr lang="en-US" dirty="0"/>
              <a:t>5.  </a:t>
            </a:r>
            <a:r>
              <a:rPr lang="en-US" i="1" dirty="0"/>
              <a:t>Soli Dei Gloria</a:t>
            </a:r>
          </a:p>
        </p:txBody>
      </p:sp>
      <p:sp>
        <p:nvSpPr>
          <p:cNvPr id="3" name="Content Placeholder 2">
            <a:extLst>
              <a:ext uri="{FF2B5EF4-FFF2-40B4-BE49-F238E27FC236}">
                <a16:creationId xmlns:a16="http://schemas.microsoft.com/office/drawing/2014/main" id="{8BA7C152-3A85-4100-B863-48225253D4FA}"/>
              </a:ext>
            </a:extLst>
          </p:cNvPr>
          <p:cNvSpPr>
            <a:spLocks noGrp="1"/>
          </p:cNvSpPr>
          <p:nvPr>
            <p:ph idx="1"/>
          </p:nvPr>
        </p:nvSpPr>
        <p:spPr>
          <a:xfrm>
            <a:off x="1103312" y="1609596"/>
            <a:ext cx="9218135" cy="4638804"/>
          </a:xfrm>
        </p:spPr>
        <p:txBody>
          <a:bodyPr>
            <a:normAutofit/>
          </a:bodyPr>
          <a:lstStyle/>
          <a:p>
            <a:pPr>
              <a:spcBef>
                <a:spcPts val="1200"/>
              </a:spcBef>
            </a:pPr>
            <a:r>
              <a:rPr lang="en-US" sz="2800" dirty="0"/>
              <a:t>The fifth principle was that, since salvation is from the gracious gift of God alone, through Christ’s sacrifice of atonement, with no human merit or work required, to God alone belongs the glory (</a:t>
            </a:r>
            <a:r>
              <a:rPr lang="en-US" sz="2800" i="1" dirty="0">
                <a:solidFill>
                  <a:schemeClr val="accent3">
                    <a:lumMod val="20000"/>
                    <a:lumOff val="80000"/>
                  </a:schemeClr>
                </a:solidFill>
              </a:rPr>
              <a:t>soli Dei Gloria</a:t>
            </a:r>
            <a:r>
              <a:rPr lang="en-US" sz="2800" dirty="0"/>
              <a:t>).</a:t>
            </a:r>
          </a:p>
          <a:p>
            <a:pPr>
              <a:spcBef>
                <a:spcPts val="1200"/>
              </a:spcBef>
            </a:pPr>
            <a:r>
              <a:rPr lang="en-US" sz="2800" dirty="0"/>
              <a:t>This principle entirely eviscerated the claims of the Church to authority, glory, and power because of its claim to be able to dispense salvation on its own terms.  The believer could be saved by a direct, unmediated relationship with God.</a:t>
            </a:r>
          </a:p>
        </p:txBody>
      </p:sp>
    </p:spTree>
    <p:extLst>
      <p:ext uri="{BB962C8B-B14F-4D97-AF65-F5344CB8AC3E}">
        <p14:creationId xmlns:p14="http://schemas.microsoft.com/office/powerpoint/2010/main" val="3285663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FBBC8-CA6C-481A-9E5A-8E83D04EEFD1}"/>
              </a:ext>
            </a:extLst>
          </p:cNvPr>
          <p:cNvSpPr>
            <a:spLocks noGrp="1"/>
          </p:cNvSpPr>
          <p:nvPr>
            <p:ph type="title"/>
          </p:nvPr>
        </p:nvSpPr>
        <p:spPr>
          <a:xfrm>
            <a:off x="1103311" y="452718"/>
            <a:ext cx="8947523" cy="1012827"/>
          </a:xfrm>
        </p:spPr>
        <p:txBody>
          <a:bodyPr/>
          <a:lstStyle/>
          <a:p>
            <a:r>
              <a:rPr lang="en-US" dirty="0"/>
              <a:t>Understanding </a:t>
            </a:r>
            <a:r>
              <a:rPr lang="en-US" i="1" dirty="0"/>
              <a:t>Sola Scriptura</a:t>
            </a:r>
          </a:p>
        </p:txBody>
      </p:sp>
      <p:sp>
        <p:nvSpPr>
          <p:cNvPr id="3" name="Content Placeholder 2">
            <a:extLst>
              <a:ext uri="{FF2B5EF4-FFF2-40B4-BE49-F238E27FC236}">
                <a16:creationId xmlns:a16="http://schemas.microsoft.com/office/drawing/2014/main" id="{C80FE34A-9919-4B41-9D0B-854C0531AA94}"/>
              </a:ext>
            </a:extLst>
          </p:cNvPr>
          <p:cNvSpPr>
            <a:spLocks noGrp="1"/>
          </p:cNvSpPr>
          <p:nvPr>
            <p:ph idx="1"/>
          </p:nvPr>
        </p:nvSpPr>
        <p:spPr>
          <a:xfrm>
            <a:off x="1103311" y="1540702"/>
            <a:ext cx="9161767" cy="4707698"/>
          </a:xfrm>
        </p:spPr>
        <p:txBody>
          <a:bodyPr>
            <a:normAutofit/>
          </a:bodyPr>
          <a:lstStyle/>
          <a:p>
            <a:pPr>
              <a:spcBef>
                <a:spcPts val="1200"/>
              </a:spcBef>
            </a:pPr>
            <a:r>
              <a:rPr lang="en-US" sz="2800" i="1" dirty="0"/>
              <a:t>Sola Scriptura </a:t>
            </a:r>
            <a:r>
              <a:rPr lang="en-US" sz="2800" dirty="0"/>
              <a:t>was the most fundamental of the five principles of the Reformation.  It was on this principle that the other four could be established.</a:t>
            </a:r>
          </a:p>
          <a:p>
            <a:pPr>
              <a:spcBef>
                <a:spcPts val="1200"/>
              </a:spcBef>
            </a:pPr>
            <a:r>
              <a:rPr lang="en-US" sz="2800" dirty="0"/>
              <a:t>Not only did it prioritize Scripture over tradition and human reason, but it also included a clear understanding of what constituted Scripture.</a:t>
            </a:r>
          </a:p>
          <a:p>
            <a:pPr lvl="1">
              <a:spcBef>
                <a:spcPts val="1200"/>
              </a:spcBef>
              <a:buSzPct val="100000"/>
              <a:buFont typeface="Arial" panose="020B0604020202020204" pitchFamily="34" charset="0"/>
              <a:buChar char="•"/>
            </a:pPr>
            <a:r>
              <a:rPr lang="en-US" sz="2600" dirty="0"/>
              <a:t>The Reformers excluded the deuterocanonical works (OT Apocrypha) from Scripture.</a:t>
            </a:r>
          </a:p>
          <a:p>
            <a:pPr lvl="1">
              <a:spcBef>
                <a:spcPts val="1200"/>
              </a:spcBef>
              <a:buSzPct val="100000"/>
              <a:buFont typeface="Arial" panose="020B0604020202020204" pitchFamily="34" charset="0"/>
              <a:buChar char="•"/>
            </a:pPr>
            <a:r>
              <a:rPr lang="en-US" sz="2600" dirty="0"/>
              <a:t>The Reformers insisted that ‘Scripture’ designated works in their original languages, not in the Vulgate.</a:t>
            </a:r>
          </a:p>
        </p:txBody>
      </p:sp>
    </p:spTree>
    <p:extLst>
      <p:ext uri="{BB962C8B-B14F-4D97-AF65-F5344CB8AC3E}">
        <p14:creationId xmlns:p14="http://schemas.microsoft.com/office/powerpoint/2010/main" val="769033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999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3774</TotalTime>
  <Words>2559</Words>
  <Application>Microsoft Office PowerPoint</Application>
  <PresentationFormat>Widescreen</PresentationFormat>
  <Paragraphs>112</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Century Gothic</vt:lpstr>
      <vt:lpstr>Wingdings 3</vt:lpstr>
      <vt:lpstr>Ion</vt:lpstr>
      <vt:lpstr>Hermeneutics and the Reformation:</vt:lpstr>
      <vt:lpstr>The Protestant Reformation</vt:lpstr>
      <vt:lpstr>Reformation Principles</vt:lpstr>
      <vt:lpstr>1.  Sola Scriptura</vt:lpstr>
      <vt:lpstr>2.  Sola Fide</vt:lpstr>
      <vt:lpstr>3.  Sola Gratia  </vt:lpstr>
      <vt:lpstr>4.  Solo Christo</vt:lpstr>
      <vt:lpstr>5.  Soli Dei Gloria</vt:lpstr>
      <vt:lpstr>Understanding Sola Scriptura</vt:lpstr>
      <vt:lpstr>Challenging the Latin Vulgate</vt:lpstr>
      <vt:lpstr>Translating Scripture into the Vernacular Languages</vt:lpstr>
      <vt:lpstr>Widespread Access to Scripture</vt:lpstr>
      <vt:lpstr>Theology vs. Hermeneutics</vt:lpstr>
      <vt:lpstr>Reformation Hermeneutics</vt:lpstr>
      <vt:lpstr>Martin Luther’s Hermeneutics</vt:lpstr>
      <vt:lpstr>Ulrich Zwingli’s Hermeneutics</vt:lpstr>
      <vt:lpstr>Martin Bucer’s Hermeneutics</vt:lpstr>
      <vt:lpstr>John Calvin’s Hermeneutics</vt:lpstr>
      <vt:lpstr>Seeking for ‘Plain Meaning’</vt:lpstr>
      <vt:lpstr>The Importance of a Faith Context</vt:lpstr>
      <vt:lpstr>Scriptura Sui Ipsius Interpres</vt:lpstr>
      <vt:lpstr>The Analogy of Faith</vt:lpstr>
      <vt:lpstr>Explicit vs. Implicit Teaching</vt:lpstr>
      <vt:lpstr>The Biblical Canon</vt:lpstr>
      <vt:lpstr>Views of Revelation and Inspiration</vt:lpstr>
      <vt:lpstr>The Role of Covenant Theology</vt:lpstr>
      <vt:lpstr>The Historical-Grammatical Method</vt:lpstr>
      <vt:lpstr>Historical-Grammatical Principles—1 </vt:lpstr>
      <vt:lpstr>Historical-Grammatical Principles—2 </vt:lpstr>
      <vt:lpstr>Influence on Seventh-day Adventism</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Hermeneutics and the Reformation:</dc:title>
  <dc:creator>Edwin Reynolds</dc:creator>
  <cp:lastModifiedBy>Edwin Reynolds</cp:lastModifiedBy>
  <cp:revision>51</cp:revision>
  <dcterms:created xsi:type="dcterms:W3CDTF">2017-09-11T00:41:50Z</dcterms:created>
  <dcterms:modified xsi:type="dcterms:W3CDTF">2017-10-24T22:25:47Z</dcterms:modified>
</cp:coreProperties>
</file>