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8" d="100"/>
          <a:sy n="68" d="100"/>
        </p:scale>
        <p:origin x="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10/26/2017</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1EB17-E708-464D-A518-1C24DDC90CDA}"/>
              </a:ext>
            </a:extLst>
          </p:cNvPr>
          <p:cNvSpPr>
            <a:spLocks noGrp="1"/>
          </p:cNvSpPr>
          <p:nvPr>
            <p:ph type="ctrTitle"/>
          </p:nvPr>
        </p:nvSpPr>
        <p:spPr/>
        <p:txBody>
          <a:bodyPr/>
          <a:lstStyle/>
          <a:p>
            <a:r>
              <a:rPr lang="en-US" dirty="0"/>
              <a:t>Biblical Principles for interpreting Scripture</a:t>
            </a:r>
          </a:p>
        </p:txBody>
      </p:sp>
      <p:sp>
        <p:nvSpPr>
          <p:cNvPr id="3" name="Subtitle 2">
            <a:extLst>
              <a:ext uri="{FF2B5EF4-FFF2-40B4-BE49-F238E27FC236}">
                <a16:creationId xmlns:a16="http://schemas.microsoft.com/office/drawing/2014/main" id="{C9B70506-1344-41B0-BA31-CE708AFC4E3D}"/>
              </a:ext>
            </a:extLst>
          </p:cNvPr>
          <p:cNvSpPr>
            <a:spLocks noGrp="1"/>
          </p:cNvSpPr>
          <p:nvPr>
            <p:ph type="subTitle" idx="1"/>
          </p:nvPr>
        </p:nvSpPr>
        <p:spPr/>
        <p:txBody>
          <a:bodyPr/>
          <a:lstStyle/>
          <a:p>
            <a:endParaRPr lang="en-US" dirty="0"/>
          </a:p>
          <a:p>
            <a:r>
              <a:rPr lang="en-US" sz="2800" dirty="0"/>
              <a:t>By Edwin Reynolds, Ph.D.</a:t>
            </a:r>
          </a:p>
        </p:txBody>
      </p:sp>
    </p:spTree>
    <p:extLst>
      <p:ext uri="{BB962C8B-B14F-4D97-AF65-F5344CB8AC3E}">
        <p14:creationId xmlns:p14="http://schemas.microsoft.com/office/powerpoint/2010/main" val="1268357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4D36B-12B5-433A-93E8-A8618BFAE78E}"/>
              </a:ext>
            </a:extLst>
          </p:cNvPr>
          <p:cNvSpPr>
            <a:spLocks noGrp="1"/>
          </p:cNvSpPr>
          <p:nvPr>
            <p:ph type="title"/>
          </p:nvPr>
        </p:nvSpPr>
        <p:spPr/>
        <p:txBody>
          <a:bodyPr/>
          <a:lstStyle/>
          <a:p>
            <a:r>
              <a:rPr lang="en-US" sz="4400" dirty="0">
                <a:solidFill>
                  <a:prstClr val="white"/>
                </a:solidFill>
              </a:rPr>
              <a:t>Guidelines for Interpretation—4 </a:t>
            </a:r>
            <a:endParaRPr lang="en-US" dirty="0"/>
          </a:p>
        </p:txBody>
      </p:sp>
      <p:sp>
        <p:nvSpPr>
          <p:cNvPr id="3" name="Content Placeholder 2">
            <a:extLst>
              <a:ext uri="{FF2B5EF4-FFF2-40B4-BE49-F238E27FC236}">
                <a16:creationId xmlns:a16="http://schemas.microsoft.com/office/drawing/2014/main" id="{F63416BA-F00F-4FD3-A442-C48AAF413977}"/>
              </a:ext>
            </a:extLst>
          </p:cNvPr>
          <p:cNvSpPr>
            <a:spLocks noGrp="1"/>
          </p:cNvSpPr>
          <p:nvPr>
            <p:ph idx="1"/>
          </p:nvPr>
        </p:nvSpPr>
        <p:spPr>
          <a:xfrm>
            <a:off x="685800" y="1975813"/>
            <a:ext cx="10070870" cy="4136812"/>
          </a:xfrm>
        </p:spPr>
        <p:txBody>
          <a:bodyPr>
            <a:normAutofit/>
          </a:bodyPr>
          <a:lstStyle/>
          <a:p>
            <a:pPr>
              <a:spcBef>
                <a:spcPts val="1200"/>
              </a:spcBef>
            </a:pPr>
            <a:r>
              <a:rPr lang="en-US" sz="2800" dirty="0"/>
              <a:t>10.  We must study to show ourselves approved by God, workers that need not be ashamed, correctly handling the word of God    (2 Tim 2:15; cf. Acts 17:11; 2 Cor 2:17).</a:t>
            </a:r>
          </a:p>
          <a:p>
            <a:pPr>
              <a:spcBef>
                <a:spcPts val="1200"/>
              </a:spcBef>
            </a:pPr>
            <a:r>
              <a:rPr lang="en-US" sz="2800" dirty="0"/>
              <a:t>11.  If anyone is willing to do God’s will, he will know whether the teaching is from God or not (John 7:17; cf. Ps 119:33-34; 1 Cor 2:10-16).</a:t>
            </a:r>
          </a:p>
          <a:p>
            <a:pPr lvl="0">
              <a:spcBef>
                <a:spcPts val="1200"/>
              </a:spcBef>
              <a:buClr>
                <a:prstClr val="white"/>
              </a:buClr>
            </a:pPr>
            <a:r>
              <a:rPr lang="en-US" sz="2800" dirty="0"/>
              <a:t>12.  </a:t>
            </a:r>
            <a:r>
              <a:rPr lang="en-US" sz="2800" dirty="0">
                <a:solidFill>
                  <a:prstClr val="white"/>
                </a:solidFill>
              </a:rPr>
              <a:t>The Holy Spirit is the interpreter of Scripture (1 Cor 2:9-14; cf. John 16:13; 2 Pet 1:20-21).</a:t>
            </a:r>
            <a:endParaRPr lang="en-US" sz="2800" dirty="0"/>
          </a:p>
        </p:txBody>
      </p:sp>
    </p:spTree>
    <p:extLst>
      <p:ext uri="{BB962C8B-B14F-4D97-AF65-F5344CB8AC3E}">
        <p14:creationId xmlns:p14="http://schemas.microsoft.com/office/powerpoint/2010/main" val="411939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799AB-480E-4D89-970C-F25E73ACDC4F}"/>
              </a:ext>
            </a:extLst>
          </p:cNvPr>
          <p:cNvSpPr>
            <a:spLocks noGrp="1"/>
          </p:cNvSpPr>
          <p:nvPr>
            <p:ph type="title"/>
          </p:nvPr>
        </p:nvSpPr>
        <p:spPr>
          <a:xfrm>
            <a:off x="685801" y="609601"/>
            <a:ext cx="10131425" cy="986443"/>
          </a:xfrm>
        </p:spPr>
        <p:txBody>
          <a:bodyPr/>
          <a:lstStyle/>
          <a:p>
            <a:r>
              <a:rPr lang="en-US" sz="4400" dirty="0">
                <a:solidFill>
                  <a:prstClr val="white"/>
                </a:solidFill>
              </a:rPr>
              <a:t>Guidelines for Interpretation—5 </a:t>
            </a:r>
            <a:endParaRPr lang="en-US" dirty="0"/>
          </a:p>
        </p:txBody>
      </p:sp>
      <p:sp>
        <p:nvSpPr>
          <p:cNvPr id="3" name="Content Placeholder 2">
            <a:extLst>
              <a:ext uri="{FF2B5EF4-FFF2-40B4-BE49-F238E27FC236}">
                <a16:creationId xmlns:a16="http://schemas.microsoft.com/office/drawing/2014/main" id="{5642365C-BD8C-4D9F-A415-6ECCE5ABCCA6}"/>
              </a:ext>
            </a:extLst>
          </p:cNvPr>
          <p:cNvSpPr>
            <a:spLocks noGrp="1"/>
          </p:cNvSpPr>
          <p:nvPr>
            <p:ph idx="1"/>
          </p:nvPr>
        </p:nvSpPr>
        <p:spPr>
          <a:xfrm>
            <a:off x="757844" y="1859435"/>
            <a:ext cx="10231581" cy="4231024"/>
          </a:xfrm>
        </p:spPr>
        <p:txBody>
          <a:bodyPr>
            <a:normAutofit fontScale="92500" lnSpcReduction="10000"/>
          </a:bodyPr>
          <a:lstStyle/>
          <a:p>
            <a:pPr>
              <a:spcBef>
                <a:spcPts val="1200"/>
              </a:spcBef>
            </a:pPr>
            <a:r>
              <a:rPr lang="en-US" sz="2800" dirty="0"/>
              <a:t>13.  Jesus Christ, God’s Son sent into the world for our salvation, is the focal center of Scripture (Isa 9:6-7; Luke 24:27, 44; John 1:45; 5:39; Acts 26:22-23; Rom 1:2-4; </a:t>
            </a:r>
            <a:r>
              <a:rPr lang="en-US" sz="2800" dirty="0" err="1"/>
              <a:t>Heb</a:t>
            </a:r>
            <a:r>
              <a:rPr lang="en-US" sz="2800" dirty="0"/>
              <a:t> 1:1-3; 1 Pet 1:10-13).</a:t>
            </a:r>
          </a:p>
          <a:p>
            <a:pPr>
              <a:spcBef>
                <a:spcPts val="1200"/>
              </a:spcBef>
            </a:pPr>
            <a:r>
              <a:rPr lang="en-US" sz="2800" dirty="0"/>
              <a:t>14.  Take note of the significance of the genre used when making an interpretation (Gen 2:4; Matt 13:10-17,34-36; Rom 5:14; Gal 4:23-24; Col 2:16-17; </a:t>
            </a:r>
            <a:r>
              <a:rPr lang="en-US" sz="2800" dirty="0" err="1"/>
              <a:t>Heb</a:t>
            </a:r>
            <a:r>
              <a:rPr lang="en-US" sz="2800" dirty="0"/>
              <a:t> 9:9-10; 10:1; 1 Pet 3:21; Rev 1:1; 11:8).</a:t>
            </a:r>
          </a:p>
          <a:p>
            <a:pPr>
              <a:spcBef>
                <a:spcPts val="1200"/>
              </a:spcBef>
            </a:pPr>
            <a:r>
              <a:rPr lang="en-US" sz="2800" dirty="0"/>
              <a:t>15.  Observe special principles for interpreting apocalyptic prophecy, such as its symbolic nature (Dan 8:20-21; Rev 1:1,20; 11:8; 17:7-18), or the day-for-a-year principle for time prophecies (</a:t>
            </a:r>
            <a:r>
              <a:rPr lang="en-US" sz="2800" dirty="0" err="1"/>
              <a:t>Ezek</a:t>
            </a:r>
            <a:r>
              <a:rPr lang="en-US" sz="2800" dirty="0"/>
              <a:t> 4:4-6; Dan 7:25; 8:14; 9:24-27; 12:7,11; Rev 11:2-3, 11; 12:6,14; 13:5).</a:t>
            </a:r>
          </a:p>
        </p:txBody>
      </p:sp>
    </p:spTree>
    <p:extLst>
      <p:ext uri="{BB962C8B-B14F-4D97-AF65-F5344CB8AC3E}">
        <p14:creationId xmlns:p14="http://schemas.microsoft.com/office/powerpoint/2010/main" val="103465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F6B9D-04C3-491F-A510-680E8B40E033}"/>
              </a:ext>
            </a:extLst>
          </p:cNvPr>
          <p:cNvSpPr>
            <a:spLocks noGrp="1"/>
          </p:cNvSpPr>
          <p:nvPr>
            <p:ph type="title"/>
          </p:nvPr>
        </p:nvSpPr>
        <p:spPr/>
        <p:txBody>
          <a:bodyPr/>
          <a:lstStyle/>
          <a:p>
            <a:r>
              <a:rPr lang="en-US" sz="4400" dirty="0">
                <a:solidFill>
                  <a:prstClr val="white"/>
                </a:solidFill>
              </a:rPr>
              <a:t>Guidelines for Interpretation—6 </a:t>
            </a:r>
            <a:endParaRPr lang="en-US" dirty="0"/>
          </a:p>
        </p:txBody>
      </p:sp>
      <p:sp>
        <p:nvSpPr>
          <p:cNvPr id="3" name="Content Placeholder 2">
            <a:extLst>
              <a:ext uri="{FF2B5EF4-FFF2-40B4-BE49-F238E27FC236}">
                <a16:creationId xmlns:a16="http://schemas.microsoft.com/office/drawing/2014/main" id="{AF8B83EA-4292-4EEA-B272-2C243476C955}"/>
              </a:ext>
            </a:extLst>
          </p:cNvPr>
          <p:cNvSpPr>
            <a:spLocks noGrp="1"/>
          </p:cNvSpPr>
          <p:nvPr>
            <p:ph idx="1"/>
          </p:nvPr>
        </p:nvSpPr>
        <p:spPr>
          <a:xfrm>
            <a:off x="685800" y="1985400"/>
            <a:ext cx="10131425" cy="4331253"/>
          </a:xfrm>
        </p:spPr>
        <p:txBody>
          <a:bodyPr>
            <a:normAutofit/>
          </a:bodyPr>
          <a:lstStyle/>
          <a:p>
            <a:pPr>
              <a:spcBef>
                <a:spcPts val="1200"/>
              </a:spcBef>
            </a:pPr>
            <a:r>
              <a:rPr lang="en-US" sz="2800" dirty="0"/>
              <a:t>16.  God’s revelation unfolds progressively rather than revealing everything at once from the beginning with no further unfolding of truth  (Gen 3:15; Dan 8:16-19,26; 12:8-9; Luke 24:25-27, 44-45; John 1:29-34; 16:12; Rom 16:25-26; 1 Cor 10:11; Gal 3:23; </a:t>
            </a:r>
            <a:r>
              <a:rPr lang="en-US" sz="2800" dirty="0" err="1"/>
              <a:t>Eph</a:t>
            </a:r>
            <a:r>
              <a:rPr lang="en-US" sz="2800" dirty="0"/>
              <a:t> 3:5; Col 1:26; 2 </a:t>
            </a:r>
            <a:r>
              <a:rPr lang="en-US" sz="2800" dirty="0" err="1"/>
              <a:t>Thess</a:t>
            </a:r>
            <a:r>
              <a:rPr lang="en-US" sz="2800" dirty="0"/>
              <a:t> 2:6; 2 Tim 1:10; 1 Pet 1:5,10-12; Rev 10:4,7,11).</a:t>
            </a:r>
          </a:p>
          <a:p>
            <a:pPr>
              <a:spcBef>
                <a:spcPts val="1200"/>
              </a:spcBef>
            </a:pPr>
            <a:r>
              <a:rPr lang="en-US" sz="2800" dirty="0"/>
              <a:t>17.  We do not sit in judgment on Scripture, but it sits in judgment on us (John 5:45-46; 12:48; Jas 1:22-25; </a:t>
            </a:r>
            <a:r>
              <a:rPr lang="en-US" sz="2800" dirty="0" err="1"/>
              <a:t>Heb</a:t>
            </a:r>
            <a:r>
              <a:rPr lang="en-US" sz="2800" dirty="0"/>
              <a:t> 4:12; Rev 1:16; 2:16; 19:15).</a:t>
            </a:r>
          </a:p>
        </p:txBody>
      </p:sp>
    </p:spTree>
    <p:extLst>
      <p:ext uri="{BB962C8B-B14F-4D97-AF65-F5344CB8AC3E}">
        <p14:creationId xmlns:p14="http://schemas.microsoft.com/office/powerpoint/2010/main" val="3190711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3F92C-0BCF-49A2-BB31-91C946146FC3}"/>
              </a:ext>
            </a:extLst>
          </p:cNvPr>
          <p:cNvSpPr>
            <a:spLocks noGrp="1"/>
          </p:cNvSpPr>
          <p:nvPr>
            <p:ph type="title"/>
          </p:nvPr>
        </p:nvSpPr>
        <p:spPr/>
        <p:txBody>
          <a:bodyPr/>
          <a:lstStyle/>
          <a:p>
            <a:r>
              <a:rPr lang="en-US" sz="4400" dirty="0">
                <a:solidFill>
                  <a:prstClr val="white"/>
                </a:solidFill>
              </a:rPr>
              <a:t>Guidelines for Interpretation—7 </a:t>
            </a:r>
            <a:endParaRPr lang="en-US" dirty="0"/>
          </a:p>
        </p:txBody>
      </p:sp>
      <p:sp>
        <p:nvSpPr>
          <p:cNvPr id="3" name="Content Placeholder 2">
            <a:extLst>
              <a:ext uri="{FF2B5EF4-FFF2-40B4-BE49-F238E27FC236}">
                <a16:creationId xmlns:a16="http://schemas.microsoft.com/office/drawing/2014/main" id="{098242D7-D86E-4B5F-ACB2-8D8575B33185}"/>
              </a:ext>
            </a:extLst>
          </p:cNvPr>
          <p:cNvSpPr>
            <a:spLocks noGrp="1"/>
          </p:cNvSpPr>
          <p:nvPr>
            <p:ph idx="1"/>
          </p:nvPr>
        </p:nvSpPr>
        <p:spPr>
          <a:xfrm>
            <a:off x="685801" y="2065867"/>
            <a:ext cx="10248206" cy="4124344"/>
          </a:xfrm>
        </p:spPr>
        <p:txBody>
          <a:bodyPr>
            <a:normAutofit fontScale="92500" lnSpcReduction="10000"/>
          </a:bodyPr>
          <a:lstStyle/>
          <a:p>
            <a:pPr>
              <a:spcBef>
                <a:spcPts val="1200"/>
              </a:spcBef>
            </a:pPr>
            <a:r>
              <a:rPr lang="en-US" sz="2800" dirty="0"/>
              <a:t>18.  Don’t use a single, difficult text to establish a teaching, but build doctrine with other, clearer texts and discover how the difficult text can harmonize with the clear ones (Acts 8:30-35; cf. Matt 4:5-7; Mark 9:48).</a:t>
            </a:r>
          </a:p>
          <a:p>
            <a:pPr>
              <a:spcBef>
                <a:spcPts val="1200"/>
              </a:spcBef>
            </a:pPr>
            <a:r>
              <a:rPr lang="en-US" sz="2800" dirty="0"/>
              <a:t>19.  The medium is not the message, but the medium is inseparable from the message (John 1:1-4,6-9,14,19-23; Rev 1:1-2; 19:13).</a:t>
            </a:r>
          </a:p>
          <a:p>
            <a:pPr>
              <a:spcBef>
                <a:spcPts val="1200"/>
              </a:spcBef>
            </a:pPr>
            <a:r>
              <a:rPr lang="en-US" sz="2800" dirty="0"/>
              <a:t>20.  While every statement is an inspired record (descriptive), not every statement is normative for every age; discover the principle before making application, since principles are always valid (Acts 15:5-11,19-21; Gal 3:16-29; </a:t>
            </a:r>
            <a:r>
              <a:rPr lang="en-US" sz="2800" dirty="0" err="1"/>
              <a:t>Eph</a:t>
            </a:r>
            <a:r>
              <a:rPr lang="en-US" sz="2800" dirty="0"/>
              <a:t> 2:11-22; Col 2:13-17; </a:t>
            </a:r>
            <a:r>
              <a:rPr lang="en-US" sz="2800" dirty="0" err="1"/>
              <a:t>Heb</a:t>
            </a:r>
            <a:r>
              <a:rPr lang="en-US" sz="2800" dirty="0"/>
              <a:t> 7:11-19; 8:7-13; 9:6-12)</a:t>
            </a:r>
          </a:p>
        </p:txBody>
      </p:sp>
    </p:spTree>
    <p:extLst>
      <p:ext uri="{BB962C8B-B14F-4D97-AF65-F5344CB8AC3E}">
        <p14:creationId xmlns:p14="http://schemas.microsoft.com/office/powerpoint/2010/main" val="1322683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13B9C-C560-49C6-9FB1-8E928A6BBA44}"/>
              </a:ext>
            </a:extLst>
          </p:cNvPr>
          <p:cNvSpPr>
            <a:spLocks noGrp="1"/>
          </p:cNvSpPr>
          <p:nvPr>
            <p:ph type="title"/>
          </p:nvPr>
        </p:nvSpPr>
        <p:spPr/>
        <p:txBody>
          <a:bodyPr>
            <a:normAutofit/>
          </a:bodyPr>
          <a:lstStyle/>
          <a:p>
            <a:r>
              <a:rPr lang="en-US" sz="4400" dirty="0"/>
              <a:t>Conclusion</a:t>
            </a:r>
          </a:p>
        </p:txBody>
      </p:sp>
      <p:sp>
        <p:nvSpPr>
          <p:cNvPr id="3" name="Content Placeholder 2">
            <a:extLst>
              <a:ext uri="{FF2B5EF4-FFF2-40B4-BE49-F238E27FC236}">
                <a16:creationId xmlns:a16="http://schemas.microsoft.com/office/drawing/2014/main" id="{AC9CA3E5-2107-4086-92F3-748E493D3ABE}"/>
              </a:ext>
            </a:extLst>
          </p:cNvPr>
          <p:cNvSpPr>
            <a:spLocks noGrp="1"/>
          </p:cNvSpPr>
          <p:nvPr>
            <p:ph idx="1"/>
          </p:nvPr>
        </p:nvSpPr>
        <p:spPr>
          <a:xfrm>
            <a:off x="685801" y="2065867"/>
            <a:ext cx="10286999" cy="3815388"/>
          </a:xfrm>
        </p:spPr>
        <p:txBody>
          <a:bodyPr>
            <a:normAutofit/>
          </a:bodyPr>
          <a:lstStyle/>
          <a:p>
            <a:pPr>
              <a:spcBef>
                <a:spcPts val="1200"/>
              </a:spcBef>
            </a:pPr>
            <a:r>
              <a:rPr lang="en-US" sz="2800" dirty="0"/>
              <a:t>Scripture, as revelation from the Divine mind, is complete in and of itself for a knowledge of truth and the way of salvation.</a:t>
            </a:r>
          </a:p>
          <a:p>
            <a:pPr>
              <a:spcBef>
                <a:spcPts val="1200"/>
              </a:spcBef>
            </a:pPr>
            <a:r>
              <a:rPr lang="en-US" sz="2800" dirty="0"/>
              <a:t>It is not to be interpreted by external presuppositions, philosophies, and preunderstandings, but by internal principles.</a:t>
            </a:r>
          </a:p>
          <a:p>
            <a:pPr>
              <a:spcBef>
                <a:spcPts val="1200"/>
              </a:spcBef>
            </a:pPr>
            <a:r>
              <a:rPr lang="en-US" sz="2800" dirty="0"/>
              <a:t>God desires us to submit ourselves to understanding and doing His will as revealed in Scripture, and He promises His Holy Spirit to help us in the task of interpreting and applying it.</a:t>
            </a:r>
          </a:p>
        </p:txBody>
      </p:sp>
    </p:spTree>
    <p:extLst>
      <p:ext uri="{BB962C8B-B14F-4D97-AF65-F5344CB8AC3E}">
        <p14:creationId xmlns:p14="http://schemas.microsoft.com/office/powerpoint/2010/main" val="1500328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62AE6-B881-42AC-BDD0-23F8AD2A599A}"/>
              </a:ext>
            </a:extLst>
          </p:cNvPr>
          <p:cNvSpPr>
            <a:spLocks noGrp="1"/>
          </p:cNvSpPr>
          <p:nvPr>
            <p:ph type="title"/>
          </p:nvPr>
        </p:nvSpPr>
        <p:spPr/>
        <p:txBody>
          <a:bodyPr>
            <a:normAutofit/>
          </a:bodyPr>
          <a:lstStyle/>
          <a:p>
            <a:r>
              <a:rPr lang="en-US" sz="4400" dirty="0"/>
              <a:t>Why biblical principles?</a:t>
            </a:r>
          </a:p>
        </p:txBody>
      </p:sp>
      <p:sp>
        <p:nvSpPr>
          <p:cNvPr id="3" name="Content Placeholder 2">
            <a:extLst>
              <a:ext uri="{FF2B5EF4-FFF2-40B4-BE49-F238E27FC236}">
                <a16:creationId xmlns:a16="http://schemas.microsoft.com/office/drawing/2014/main" id="{7B986C9F-8907-4459-A75F-19411FB2F864}"/>
              </a:ext>
            </a:extLst>
          </p:cNvPr>
          <p:cNvSpPr>
            <a:spLocks noGrp="1"/>
          </p:cNvSpPr>
          <p:nvPr>
            <p:ph idx="1"/>
          </p:nvPr>
        </p:nvSpPr>
        <p:spPr>
          <a:xfrm>
            <a:off x="685802" y="2142067"/>
            <a:ext cx="9921238" cy="3737802"/>
          </a:xfrm>
        </p:spPr>
        <p:txBody>
          <a:bodyPr>
            <a:normAutofit/>
          </a:bodyPr>
          <a:lstStyle/>
          <a:p>
            <a:pPr>
              <a:spcBef>
                <a:spcPts val="1200"/>
              </a:spcBef>
            </a:pPr>
            <a:r>
              <a:rPr lang="en-US" sz="2800" dirty="0"/>
              <a:t>Biblical interpretation must first of all be biblical.  Principles and methods for interpretation must come from within and be in harmony with the claims and demands of the text.</a:t>
            </a:r>
          </a:p>
          <a:p>
            <a:pPr>
              <a:spcBef>
                <a:spcPts val="1200"/>
              </a:spcBef>
            </a:pPr>
            <a:r>
              <a:rPr lang="en-US" sz="2800" dirty="0"/>
              <a:t>If we want to know how to understand a piece of literature, we should ask the author how to go about the task, rather than establishing our own rules for interpreting the work.</a:t>
            </a:r>
          </a:p>
          <a:p>
            <a:pPr>
              <a:spcBef>
                <a:spcPts val="1200"/>
              </a:spcBef>
            </a:pPr>
            <a:r>
              <a:rPr lang="en-US" sz="2800" dirty="0"/>
              <a:t>So, what are the biblical claims and principles?  We ask Scripture.</a:t>
            </a:r>
          </a:p>
        </p:txBody>
      </p:sp>
    </p:spTree>
    <p:extLst>
      <p:ext uri="{BB962C8B-B14F-4D97-AF65-F5344CB8AC3E}">
        <p14:creationId xmlns:p14="http://schemas.microsoft.com/office/powerpoint/2010/main" val="2614703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527AC-90E6-493F-8E4A-704D2E07B43C}"/>
              </a:ext>
            </a:extLst>
          </p:cNvPr>
          <p:cNvSpPr>
            <a:spLocks noGrp="1"/>
          </p:cNvSpPr>
          <p:nvPr>
            <p:ph type="title"/>
          </p:nvPr>
        </p:nvSpPr>
        <p:spPr>
          <a:xfrm>
            <a:off x="685801" y="609601"/>
            <a:ext cx="10131425" cy="1041862"/>
          </a:xfrm>
        </p:spPr>
        <p:txBody>
          <a:bodyPr>
            <a:noAutofit/>
          </a:bodyPr>
          <a:lstStyle/>
          <a:p>
            <a:r>
              <a:rPr lang="en-US" sz="4400" dirty="0"/>
              <a:t>The nature and purpose of scripture</a:t>
            </a:r>
          </a:p>
        </p:txBody>
      </p:sp>
      <p:sp>
        <p:nvSpPr>
          <p:cNvPr id="3" name="Content Placeholder 2">
            <a:extLst>
              <a:ext uri="{FF2B5EF4-FFF2-40B4-BE49-F238E27FC236}">
                <a16:creationId xmlns:a16="http://schemas.microsoft.com/office/drawing/2014/main" id="{533707EE-F82D-4E93-9EB1-E6BC1F5AF434}"/>
              </a:ext>
            </a:extLst>
          </p:cNvPr>
          <p:cNvSpPr>
            <a:spLocks noGrp="1"/>
          </p:cNvSpPr>
          <p:nvPr>
            <p:ph idx="1"/>
          </p:nvPr>
        </p:nvSpPr>
        <p:spPr>
          <a:xfrm>
            <a:off x="685801" y="1695797"/>
            <a:ext cx="9932323" cy="4716088"/>
          </a:xfrm>
        </p:spPr>
        <p:txBody>
          <a:bodyPr>
            <a:normAutofit/>
          </a:bodyPr>
          <a:lstStyle/>
          <a:p>
            <a:pPr>
              <a:spcBef>
                <a:spcPts val="1200"/>
              </a:spcBef>
            </a:pPr>
            <a:r>
              <a:rPr lang="en-US" sz="2800" dirty="0"/>
              <a:t>1.  “All Scripture </a:t>
            </a:r>
            <a:r>
              <a:rPr lang="en-US" sz="2800" i="1" dirty="0"/>
              <a:t>is </a:t>
            </a:r>
            <a:r>
              <a:rPr lang="en-US" sz="2800" dirty="0"/>
              <a:t>given by inspiration of God, and is</a:t>
            </a:r>
            <a:r>
              <a:rPr lang="en-US" sz="2800" i="1" dirty="0"/>
              <a:t> </a:t>
            </a:r>
            <a:r>
              <a:rPr lang="en-US" sz="2800" dirty="0"/>
              <a:t>profitable for doctrine, for reproof, for correction, for instruction in righteousness, that the man of God may be complete, thoroughly equipped for every good work” (2 Tim 3:16-17 NKJV).</a:t>
            </a:r>
          </a:p>
          <a:p>
            <a:pPr>
              <a:spcBef>
                <a:spcPts val="1200"/>
              </a:spcBef>
            </a:pPr>
            <a:r>
              <a:rPr lang="en-US" sz="2800" dirty="0"/>
              <a:t>2. </a:t>
            </a:r>
            <a:r>
              <a:rPr lang="en-US" sz="2800" dirty="0">
                <a:latin typeface="Arial" panose="020B0604020202020204" pitchFamily="34" charset="0"/>
              </a:rPr>
              <a:t> </a:t>
            </a:r>
            <a:r>
              <a:rPr lang="en-US" sz="2800" dirty="0"/>
              <a:t>The Holy Scriptures are able to make you wise for salvation through the faith which is in Christ Jesus (2 Tim 3:15).</a:t>
            </a:r>
          </a:p>
          <a:p>
            <a:pPr>
              <a:spcBef>
                <a:spcPts val="1200"/>
              </a:spcBef>
            </a:pPr>
            <a:r>
              <a:rPr lang="en-US" sz="2800" dirty="0"/>
              <a:t>3.  Prophecy is not of human origin or interpretation, but holy men of God spoke as their minds were carried along by the Holy Spirit  (2 Pet 1:19-21; cf. 1 Cor 2:12-13).</a:t>
            </a:r>
          </a:p>
        </p:txBody>
      </p:sp>
    </p:spTree>
    <p:extLst>
      <p:ext uri="{BB962C8B-B14F-4D97-AF65-F5344CB8AC3E}">
        <p14:creationId xmlns:p14="http://schemas.microsoft.com/office/powerpoint/2010/main" val="1367116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5E002-E730-422C-8A2E-83A6780D9DC0}"/>
              </a:ext>
            </a:extLst>
          </p:cNvPr>
          <p:cNvSpPr>
            <a:spLocks noGrp="1"/>
          </p:cNvSpPr>
          <p:nvPr>
            <p:ph type="title"/>
          </p:nvPr>
        </p:nvSpPr>
        <p:spPr>
          <a:xfrm>
            <a:off x="685801" y="609601"/>
            <a:ext cx="10131425" cy="1202574"/>
          </a:xfrm>
        </p:spPr>
        <p:txBody>
          <a:bodyPr>
            <a:normAutofit/>
          </a:bodyPr>
          <a:lstStyle/>
          <a:p>
            <a:r>
              <a:rPr lang="en-US" sz="4000" dirty="0"/>
              <a:t>The nature and purpose of Scripture—2 </a:t>
            </a:r>
          </a:p>
        </p:txBody>
      </p:sp>
      <p:sp>
        <p:nvSpPr>
          <p:cNvPr id="3" name="Content Placeholder 2">
            <a:extLst>
              <a:ext uri="{FF2B5EF4-FFF2-40B4-BE49-F238E27FC236}">
                <a16:creationId xmlns:a16="http://schemas.microsoft.com/office/drawing/2014/main" id="{7BADB963-B829-4C38-BFA1-D1501EF6DD8C}"/>
              </a:ext>
            </a:extLst>
          </p:cNvPr>
          <p:cNvSpPr>
            <a:spLocks noGrp="1"/>
          </p:cNvSpPr>
          <p:nvPr>
            <p:ph idx="1"/>
          </p:nvPr>
        </p:nvSpPr>
        <p:spPr>
          <a:xfrm>
            <a:off x="685800" y="1867592"/>
            <a:ext cx="10131425" cy="3463637"/>
          </a:xfrm>
        </p:spPr>
        <p:txBody>
          <a:bodyPr>
            <a:normAutofit/>
          </a:bodyPr>
          <a:lstStyle/>
          <a:p>
            <a:pPr>
              <a:spcBef>
                <a:spcPts val="1200"/>
              </a:spcBef>
            </a:pPr>
            <a:r>
              <a:rPr lang="en-US" sz="2800" dirty="0"/>
              <a:t>4.  God does nothing without revealing His plans to His servants the prophets  (Amos 3:7; cf. </a:t>
            </a:r>
            <a:r>
              <a:rPr lang="en-US" sz="2800" dirty="0" err="1"/>
              <a:t>Deut</a:t>
            </a:r>
            <a:r>
              <a:rPr lang="en-US" sz="2800" dirty="0"/>
              <a:t> 29:29).</a:t>
            </a:r>
          </a:p>
          <a:p>
            <a:pPr>
              <a:spcBef>
                <a:spcPts val="1200"/>
              </a:spcBef>
            </a:pPr>
            <a:r>
              <a:rPr lang="en-US" sz="2800" dirty="0"/>
              <a:t>5.  God spoke through His servants the prophets and also through His Son (</a:t>
            </a:r>
            <a:r>
              <a:rPr lang="en-US" sz="2800" dirty="0" err="1"/>
              <a:t>Heb</a:t>
            </a:r>
            <a:r>
              <a:rPr lang="en-US" sz="2800" dirty="0"/>
              <a:t> 1:1-2; cf. 2 Sam 23:2; 2 Kgs 21:10; </a:t>
            </a:r>
            <a:r>
              <a:rPr lang="en-US" sz="2800" dirty="0" err="1"/>
              <a:t>Num</a:t>
            </a:r>
            <a:r>
              <a:rPr lang="en-US" sz="2800" dirty="0"/>
              <a:t> 12:6-8; </a:t>
            </a:r>
            <a:r>
              <a:rPr lang="en-US" sz="2800" dirty="0" err="1"/>
              <a:t>Deut</a:t>
            </a:r>
            <a:r>
              <a:rPr lang="en-US" sz="2800" dirty="0"/>
              <a:t> 18:15-22; Luke 1:70; 2 Pet 3:2)</a:t>
            </a:r>
          </a:p>
          <a:p>
            <a:pPr>
              <a:spcBef>
                <a:spcPts val="1200"/>
              </a:spcBef>
            </a:pPr>
            <a:r>
              <a:rPr lang="en-US" sz="2800" dirty="0"/>
              <a:t>6.  The Scriptures bear witness to Jesus  (John 5:39; cf. Luke 24:27).</a:t>
            </a:r>
          </a:p>
        </p:txBody>
      </p:sp>
    </p:spTree>
    <p:extLst>
      <p:ext uri="{BB962C8B-B14F-4D97-AF65-F5344CB8AC3E}">
        <p14:creationId xmlns:p14="http://schemas.microsoft.com/office/powerpoint/2010/main" val="1147141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2437B-CDB9-4C24-9F9C-C01A1BA73551}"/>
              </a:ext>
            </a:extLst>
          </p:cNvPr>
          <p:cNvSpPr>
            <a:spLocks noGrp="1"/>
          </p:cNvSpPr>
          <p:nvPr>
            <p:ph type="title"/>
          </p:nvPr>
        </p:nvSpPr>
        <p:spPr>
          <a:xfrm>
            <a:off x="685801" y="609600"/>
            <a:ext cx="10131425" cy="1086197"/>
          </a:xfrm>
        </p:spPr>
        <p:txBody>
          <a:bodyPr>
            <a:normAutofit/>
          </a:bodyPr>
          <a:lstStyle/>
          <a:p>
            <a:r>
              <a:rPr lang="en-US" sz="4400" dirty="0"/>
              <a:t>The Reliability of Scripture</a:t>
            </a:r>
          </a:p>
        </p:txBody>
      </p:sp>
      <p:sp>
        <p:nvSpPr>
          <p:cNvPr id="3" name="Content Placeholder 2">
            <a:extLst>
              <a:ext uri="{FF2B5EF4-FFF2-40B4-BE49-F238E27FC236}">
                <a16:creationId xmlns:a16="http://schemas.microsoft.com/office/drawing/2014/main" id="{33CAE550-A9FF-4B6B-BBEF-F56E6951FD71}"/>
              </a:ext>
            </a:extLst>
          </p:cNvPr>
          <p:cNvSpPr>
            <a:spLocks noGrp="1"/>
          </p:cNvSpPr>
          <p:nvPr>
            <p:ph idx="1"/>
          </p:nvPr>
        </p:nvSpPr>
        <p:spPr>
          <a:xfrm>
            <a:off x="685800" y="1862051"/>
            <a:ext cx="10131425" cy="4211781"/>
          </a:xfrm>
        </p:spPr>
        <p:txBody>
          <a:bodyPr>
            <a:normAutofit lnSpcReduction="10000"/>
          </a:bodyPr>
          <a:lstStyle/>
          <a:p>
            <a:pPr>
              <a:spcBef>
                <a:spcPts val="1200"/>
              </a:spcBef>
            </a:pPr>
            <a:r>
              <a:rPr lang="en-US" sz="2800" dirty="0"/>
              <a:t>1.  The prophet spoke the words that God commanded him (</a:t>
            </a:r>
            <a:r>
              <a:rPr lang="en-US" sz="2800" dirty="0" err="1"/>
              <a:t>Jer</a:t>
            </a:r>
            <a:r>
              <a:rPr lang="en-US" sz="2800" dirty="0"/>
              <a:t> 1:1-10; cf. </a:t>
            </a:r>
            <a:r>
              <a:rPr lang="en-US" sz="2800" dirty="0" err="1"/>
              <a:t>Exod</a:t>
            </a:r>
            <a:r>
              <a:rPr lang="en-US" sz="2800" dirty="0"/>
              <a:t> 7:1-2; </a:t>
            </a:r>
            <a:r>
              <a:rPr lang="en-US" sz="2800" dirty="0" err="1"/>
              <a:t>Exek</a:t>
            </a:r>
            <a:r>
              <a:rPr lang="en-US" sz="2800" dirty="0"/>
              <a:t> 1:1-3; 2:1-8).</a:t>
            </a:r>
          </a:p>
          <a:p>
            <a:pPr>
              <a:spcBef>
                <a:spcPts val="1200"/>
              </a:spcBef>
            </a:pPr>
            <a:r>
              <a:rPr lang="en-US" sz="2800" dirty="0"/>
              <a:t>2.  The words of Scripture are not the words of men, but, in truth, the word of God (1 </a:t>
            </a:r>
            <a:r>
              <a:rPr lang="en-US" sz="2800" dirty="0" err="1"/>
              <a:t>Thess</a:t>
            </a:r>
            <a:r>
              <a:rPr lang="en-US" sz="2800" dirty="0"/>
              <a:t> 2:13; cf. Rom 9:17,25; </a:t>
            </a:r>
            <a:r>
              <a:rPr lang="en-US" sz="2800" dirty="0" err="1"/>
              <a:t>Heb</a:t>
            </a:r>
            <a:r>
              <a:rPr lang="en-US" sz="2800" dirty="0"/>
              <a:t> 1:5-13).</a:t>
            </a:r>
          </a:p>
          <a:p>
            <a:pPr>
              <a:spcBef>
                <a:spcPts val="1200"/>
              </a:spcBef>
            </a:pPr>
            <a:r>
              <a:rPr lang="en-US" sz="2800" dirty="0"/>
              <a:t>3.  Scripture cannot be annulled or changed (John 10:35; cf. Ps 12:6-7; Isa 34:16-17; 43:13; 44:26; 46:10; 55:11; Mal 3:6; Jas 1:17).</a:t>
            </a:r>
          </a:p>
          <a:p>
            <a:pPr>
              <a:spcBef>
                <a:spcPts val="1200"/>
              </a:spcBef>
            </a:pPr>
            <a:r>
              <a:rPr lang="en-US" sz="2800" dirty="0"/>
              <a:t>4.  Jesus did not abrogate or annul the authority of the Law and the Prophets but gave it fuller meaning  (Matt 5:17-19).</a:t>
            </a:r>
          </a:p>
        </p:txBody>
      </p:sp>
    </p:spTree>
    <p:extLst>
      <p:ext uri="{BB962C8B-B14F-4D97-AF65-F5344CB8AC3E}">
        <p14:creationId xmlns:p14="http://schemas.microsoft.com/office/powerpoint/2010/main" val="90541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32192-343C-4824-A3F2-7B9988C0B8DD}"/>
              </a:ext>
            </a:extLst>
          </p:cNvPr>
          <p:cNvSpPr>
            <a:spLocks noGrp="1"/>
          </p:cNvSpPr>
          <p:nvPr>
            <p:ph type="title"/>
          </p:nvPr>
        </p:nvSpPr>
        <p:spPr>
          <a:xfrm>
            <a:off x="685801" y="609601"/>
            <a:ext cx="10131425" cy="1208116"/>
          </a:xfrm>
        </p:spPr>
        <p:txBody>
          <a:bodyPr>
            <a:normAutofit/>
          </a:bodyPr>
          <a:lstStyle/>
          <a:p>
            <a:r>
              <a:rPr lang="en-US" sz="4400" dirty="0"/>
              <a:t>The Unity of the canon</a:t>
            </a:r>
          </a:p>
        </p:txBody>
      </p:sp>
      <p:sp>
        <p:nvSpPr>
          <p:cNvPr id="3" name="Content Placeholder 2">
            <a:extLst>
              <a:ext uri="{FF2B5EF4-FFF2-40B4-BE49-F238E27FC236}">
                <a16:creationId xmlns:a16="http://schemas.microsoft.com/office/drawing/2014/main" id="{77BA97E9-2433-4AF8-A1D9-5DD63902089A}"/>
              </a:ext>
            </a:extLst>
          </p:cNvPr>
          <p:cNvSpPr>
            <a:spLocks noGrp="1"/>
          </p:cNvSpPr>
          <p:nvPr>
            <p:ph idx="1"/>
          </p:nvPr>
        </p:nvSpPr>
        <p:spPr>
          <a:xfrm>
            <a:off x="685801" y="2061556"/>
            <a:ext cx="10131425" cy="4123113"/>
          </a:xfrm>
        </p:spPr>
        <p:txBody>
          <a:bodyPr>
            <a:normAutofit/>
          </a:bodyPr>
          <a:lstStyle/>
          <a:p>
            <a:pPr>
              <a:spcBef>
                <a:spcPts val="1200"/>
              </a:spcBef>
            </a:pPr>
            <a:r>
              <a:rPr lang="en-US" sz="2800" dirty="0"/>
              <a:t>1.  The Prophets and the Writings have equal authority with the Law (Pentateuch/Torah)  (Rom 3:10-19; cf. Matt 4:4).</a:t>
            </a:r>
          </a:p>
          <a:p>
            <a:pPr>
              <a:spcBef>
                <a:spcPts val="1200"/>
              </a:spcBef>
            </a:pPr>
            <a:r>
              <a:rPr lang="en-US" sz="2800" dirty="0"/>
              <a:t>2.  Paul’s writings are counted as Scripture by Peter  (2 Pet 3:15-16; cf. 1 Cor 7:40; 14:37).</a:t>
            </a:r>
          </a:p>
          <a:p>
            <a:pPr>
              <a:spcBef>
                <a:spcPts val="1200"/>
              </a:spcBef>
            </a:pPr>
            <a:r>
              <a:rPr lang="en-US" sz="2800" dirty="0"/>
              <a:t>3.  Paul apparently cites Luke 10:7 as Scripture  (1 Tim 5:18).</a:t>
            </a:r>
          </a:p>
          <a:p>
            <a:pPr>
              <a:spcBef>
                <a:spcPts val="1200"/>
              </a:spcBef>
            </a:pPr>
            <a:r>
              <a:rPr lang="en-US" sz="2800" dirty="0"/>
              <a:t>4.  Unity in diversity is provided for under the guidance of the Holy Spirit (1 Cor 12:4-6; Rom 12:4-8; </a:t>
            </a:r>
            <a:r>
              <a:rPr lang="en-US" sz="2800" dirty="0" err="1"/>
              <a:t>Eph</a:t>
            </a:r>
            <a:r>
              <a:rPr lang="en-US" sz="2800" dirty="0"/>
              <a:t> 4:3-13).</a:t>
            </a:r>
          </a:p>
          <a:p>
            <a:endParaRPr lang="en-US" sz="2800" dirty="0"/>
          </a:p>
        </p:txBody>
      </p:sp>
    </p:spTree>
    <p:extLst>
      <p:ext uri="{BB962C8B-B14F-4D97-AF65-F5344CB8AC3E}">
        <p14:creationId xmlns:p14="http://schemas.microsoft.com/office/powerpoint/2010/main" val="3693151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9FF20-B84C-4E80-9835-58959A9FADDB}"/>
              </a:ext>
            </a:extLst>
          </p:cNvPr>
          <p:cNvSpPr>
            <a:spLocks noGrp="1"/>
          </p:cNvSpPr>
          <p:nvPr>
            <p:ph type="title"/>
          </p:nvPr>
        </p:nvSpPr>
        <p:spPr>
          <a:xfrm>
            <a:off x="685801" y="609601"/>
            <a:ext cx="10131425" cy="1219200"/>
          </a:xfrm>
        </p:spPr>
        <p:txBody>
          <a:bodyPr>
            <a:normAutofit/>
          </a:bodyPr>
          <a:lstStyle/>
          <a:p>
            <a:r>
              <a:rPr lang="en-US" sz="4400" dirty="0"/>
              <a:t>Guidelines for Interpretation—1 </a:t>
            </a:r>
          </a:p>
        </p:txBody>
      </p:sp>
      <p:sp>
        <p:nvSpPr>
          <p:cNvPr id="3" name="Content Placeholder 2">
            <a:extLst>
              <a:ext uri="{FF2B5EF4-FFF2-40B4-BE49-F238E27FC236}">
                <a16:creationId xmlns:a16="http://schemas.microsoft.com/office/drawing/2014/main" id="{6617067E-610D-41FC-8CB7-51D8FBF8095A}"/>
              </a:ext>
            </a:extLst>
          </p:cNvPr>
          <p:cNvSpPr>
            <a:spLocks noGrp="1"/>
          </p:cNvSpPr>
          <p:nvPr>
            <p:ph idx="1"/>
          </p:nvPr>
        </p:nvSpPr>
        <p:spPr>
          <a:xfrm>
            <a:off x="685800" y="1828801"/>
            <a:ext cx="10131425" cy="4419446"/>
          </a:xfrm>
        </p:spPr>
        <p:txBody>
          <a:bodyPr>
            <a:normAutofit/>
          </a:bodyPr>
          <a:lstStyle/>
          <a:p>
            <a:pPr>
              <a:spcBef>
                <a:spcPts val="1200"/>
              </a:spcBef>
            </a:pPr>
            <a:r>
              <a:rPr lang="en-US" sz="2800" dirty="0"/>
              <a:t>1.  God is actively involved in history (Gen 1:1; 6:5-7; 11:5-9; 19:24,29; </a:t>
            </a:r>
            <a:r>
              <a:rPr lang="en-US" sz="2800" dirty="0" err="1"/>
              <a:t>Exod</a:t>
            </a:r>
            <a:r>
              <a:rPr lang="en-US" sz="2800" dirty="0"/>
              <a:t> 13:14-16; 20:1-3; 31:18; 32:16; Isa 45:7,12; Matt 3:16-17; Luke 1:35; Acts 5:30-32; 17:24-28; Rev 16:5-7; 19:1-3).</a:t>
            </a:r>
          </a:p>
          <a:p>
            <a:pPr>
              <a:spcBef>
                <a:spcPts val="1200"/>
              </a:spcBef>
            </a:pPr>
            <a:r>
              <a:rPr lang="en-US" sz="2800" dirty="0"/>
              <a:t>2.  God has unique acts or events (Isa 28:21; Matt 8:24-27; Luke 1:35; Acts 2:22-24; 1 Cor 15:12-20; Gal 4:4; </a:t>
            </a:r>
            <a:r>
              <a:rPr lang="en-US" sz="2800" dirty="0" err="1"/>
              <a:t>Heb</a:t>
            </a:r>
            <a:r>
              <a:rPr lang="en-US" sz="2800" dirty="0"/>
              <a:t> 9:26-28; 10:12-14; 11:3; 2 Pet 3:5-7,10; Rev 20:13-14; 21:1-5).</a:t>
            </a:r>
          </a:p>
          <a:p>
            <a:pPr>
              <a:spcBef>
                <a:spcPts val="1200"/>
              </a:spcBef>
            </a:pPr>
            <a:r>
              <a:rPr lang="en-US" sz="2800" dirty="0"/>
              <a:t>3. </a:t>
            </a:r>
            <a:r>
              <a:rPr lang="en-US" sz="2800" dirty="0">
                <a:solidFill>
                  <a:prstClr val="white"/>
                </a:solidFill>
              </a:rPr>
              <a:t>The things that happened of old were recorded for our benefit (1 Cor 10:6-11; cf. Rom 4:23-24; 1 Cor 9:9-10).</a:t>
            </a:r>
            <a:endParaRPr lang="en-US" sz="2800" dirty="0"/>
          </a:p>
        </p:txBody>
      </p:sp>
    </p:spTree>
    <p:extLst>
      <p:ext uri="{BB962C8B-B14F-4D97-AF65-F5344CB8AC3E}">
        <p14:creationId xmlns:p14="http://schemas.microsoft.com/office/powerpoint/2010/main" val="206973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C36F3-CABC-4DDC-B6FD-61BBB3E177A3}"/>
              </a:ext>
            </a:extLst>
          </p:cNvPr>
          <p:cNvSpPr>
            <a:spLocks noGrp="1"/>
          </p:cNvSpPr>
          <p:nvPr>
            <p:ph type="title"/>
          </p:nvPr>
        </p:nvSpPr>
        <p:spPr/>
        <p:txBody>
          <a:bodyPr/>
          <a:lstStyle/>
          <a:p>
            <a:r>
              <a:rPr lang="en-US" sz="4400" dirty="0">
                <a:solidFill>
                  <a:prstClr val="white"/>
                </a:solidFill>
              </a:rPr>
              <a:t>Guidelines for Interpretation—2 </a:t>
            </a:r>
            <a:endParaRPr lang="en-US" dirty="0"/>
          </a:p>
        </p:txBody>
      </p:sp>
      <p:sp>
        <p:nvSpPr>
          <p:cNvPr id="3" name="Content Placeholder 2">
            <a:extLst>
              <a:ext uri="{FF2B5EF4-FFF2-40B4-BE49-F238E27FC236}">
                <a16:creationId xmlns:a16="http://schemas.microsoft.com/office/drawing/2014/main" id="{FB61807B-1804-4E6B-AC8D-8661374FF8C1}"/>
              </a:ext>
            </a:extLst>
          </p:cNvPr>
          <p:cNvSpPr>
            <a:spLocks noGrp="1"/>
          </p:cNvSpPr>
          <p:nvPr>
            <p:ph idx="1"/>
          </p:nvPr>
        </p:nvSpPr>
        <p:spPr/>
        <p:txBody>
          <a:bodyPr>
            <a:normAutofit/>
          </a:bodyPr>
          <a:lstStyle/>
          <a:p>
            <a:pPr>
              <a:spcBef>
                <a:spcPts val="1200"/>
              </a:spcBef>
            </a:pPr>
            <a:r>
              <a:rPr lang="en-US" sz="2800" dirty="0"/>
              <a:t>4.  If a teaching is not in harmony with a prior revelation, it is not valid (Isa 8:20; cf. 1 Cor 14:32).</a:t>
            </a:r>
          </a:p>
          <a:p>
            <a:pPr>
              <a:spcBef>
                <a:spcPts val="1200"/>
              </a:spcBef>
            </a:pPr>
            <a:r>
              <a:rPr lang="en-US" sz="2800" dirty="0"/>
              <a:t>5.  Conditional prophecy may not be fulfilled; much depends upon human free-will choices (</a:t>
            </a:r>
            <a:r>
              <a:rPr lang="en-US" sz="2800" dirty="0" err="1"/>
              <a:t>Jer</a:t>
            </a:r>
            <a:r>
              <a:rPr lang="en-US" sz="2800" dirty="0"/>
              <a:t> 18:5-10; cf. Jonah 3:4-10).</a:t>
            </a:r>
          </a:p>
          <a:p>
            <a:pPr>
              <a:spcBef>
                <a:spcPts val="1200"/>
              </a:spcBef>
            </a:pPr>
            <a:r>
              <a:rPr lang="en-US" sz="2800" dirty="0"/>
              <a:t>6.  </a:t>
            </a:r>
            <a:r>
              <a:rPr lang="en-US" sz="2800" dirty="0">
                <a:solidFill>
                  <a:prstClr val="white"/>
                </a:solidFill>
              </a:rPr>
              <a:t>One must not add to or subtract from Scripture (</a:t>
            </a:r>
            <a:r>
              <a:rPr lang="en-US" sz="2800" dirty="0" err="1">
                <a:solidFill>
                  <a:prstClr val="white"/>
                </a:solidFill>
              </a:rPr>
              <a:t>Deut</a:t>
            </a:r>
            <a:r>
              <a:rPr lang="en-US" sz="2800" dirty="0">
                <a:solidFill>
                  <a:prstClr val="white"/>
                </a:solidFill>
              </a:rPr>
              <a:t> 4:2; 12:32; </a:t>
            </a:r>
            <a:r>
              <a:rPr lang="en-US" sz="2800" dirty="0" err="1">
                <a:solidFill>
                  <a:prstClr val="white"/>
                </a:solidFill>
              </a:rPr>
              <a:t>Prov</a:t>
            </a:r>
            <a:r>
              <a:rPr lang="en-US" sz="2800" dirty="0">
                <a:solidFill>
                  <a:prstClr val="white"/>
                </a:solidFill>
              </a:rPr>
              <a:t> 30:5-6; Rev 22:18-19).</a:t>
            </a:r>
            <a:endParaRPr lang="en-US" sz="2800" dirty="0"/>
          </a:p>
        </p:txBody>
      </p:sp>
    </p:spTree>
    <p:extLst>
      <p:ext uri="{BB962C8B-B14F-4D97-AF65-F5344CB8AC3E}">
        <p14:creationId xmlns:p14="http://schemas.microsoft.com/office/powerpoint/2010/main" val="563255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63C89-3C91-4784-887B-90C52626C76B}"/>
              </a:ext>
            </a:extLst>
          </p:cNvPr>
          <p:cNvSpPr>
            <a:spLocks noGrp="1"/>
          </p:cNvSpPr>
          <p:nvPr>
            <p:ph type="title"/>
          </p:nvPr>
        </p:nvSpPr>
        <p:spPr/>
        <p:txBody>
          <a:bodyPr/>
          <a:lstStyle/>
          <a:p>
            <a:r>
              <a:rPr lang="en-US" sz="4400" dirty="0">
                <a:solidFill>
                  <a:prstClr val="white"/>
                </a:solidFill>
              </a:rPr>
              <a:t>Guidelines for Interpretation—3 </a:t>
            </a:r>
            <a:endParaRPr lang="en-US" dirty="0"/>
          </a:p>
        </p:txBody>
      </p:sp>
      <p:sp>
        <p:nvSpPr>
          <p:cNvPr id="3" name="Content Placeholder 2">
            <a:extLst>
              <a:ext uri="{FF2B5EF4-FFF2-40B4-BE49-F238E27FC236}">
                <a16:creationId xmlns:a16="http://schemas.microsoft.com/office/drawing/2014/main" id="{4C348DC6-55FE-4C72-8F30-06262ECD92F1}"/>
              </a:ext>
            </a:extLst>
          </p:cNvPr>
          <p:cNvSpPr>
            <a:spLocks noGrp="1"/>
          </p:cNvSpPr>
          <p:nvPr>
            <p:ph idx="1"/>
          </p:nvPr>
        </p:nvSpPr>
        <p:spPr>
          <a:xfrm>
            <a:off x="685801" y="2126827"/>
            <a:ext cx="10192788" cy="3649133"/>
          </a:xfrm>
        </p:spPr>
        <p:txBody>
          <a:bodyPr>
            <a:normAutofit/>
          </a:bodyPr>
          <a:lstStyle/>
          <a:p>
            <a:pPr>
              <a:spcBef>
                <a:spcPts val="1200"/>
              </a:spcBef>
            </a:pPr>
            <a:r>
              <a:rPr lang="en-US" sz="2800" dirty="0"/>
              <a:t>7.  Even one word of Scripture may be important (Gal 3:16; Matt 5:17-19; 22:43).</a:t>
            </a:r>
          </a:p>
          <a:p>
            <a:pPr>
              <a:spcBef>
                <a:spcPts val="1200"/>
              </a:spcBef>
            </a:pPr>
            <a:r>
              <a:rPr lang="en-US" sz="2800" dirty="0"/>
              <a:t>8.  Even the prophets did not understand all that they wrote about, since some of what they recorded was more for us than for themselves  (1 Pet 1:10-12; cf. Dan 8:26-27; 12:4,8-9).</a:t>
            </a:r>
          </a:p>
          <a:p>
            <a:pPr>
              <a:spcBef>
                <a:spcPts val="1200"/>
              </a:spcBef>
            </a:pPr>
            <a:r>
              <a:rPr lang="en-US" sz="2800" dirty="0"/>
              <a:t>9.  </a:t>
            </a:r>
            <a:r>
              <a:rPr lang="en-US" sz="2800" dirty="0">
                <a:solidFill>
                  <a:prstClr val="white"/>
                </a:solidFill>
              </a:rPr>
              <a:t>Scripture must interpret itself (1 Cor 2:13; cf. Isa 28:9-10; Luke 24:27; Acts 17:11).</a:t>
            </a:r>
            <a:endParaRPr lang="en-US" sz="2800" dirty="0"/>
          </a:p>
        </p:txBody>
      </p:sp>
    </p:spTree>
    <p:extLst>
      <p:ext uri="{BB962C8B-B14F-4D97-AF65-F5344CB8AC3E}">
        <p14:creationId xmlns:p14="http://schemas.microsoft.com/office/powerpoint/2010/main" val="862671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2247</TotalTime>
  <Words>1394</Words>
  <Application>Microsoft Office PowerPoint</Application>
  <PresentationFormat>Widescreen</PresentationFormat>
  <Paragraphs>56</Paragraphs>
  <Slides>14</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Celestial</vt:lpstr>
      <vt:lpstr>Biblical Principles for interpreting Scripture</vt:lpstr>
      <vt:lpstr>Why biblical principles?</vt:lpstr>
      <vt:lpstr>The nature and purpose of scripture</vt:lpstr>
      <vt:lpstr>The nature and purpose of Scripture—2 </vt:lpstr>
      <vt:lpstr>The Reliability of Scripture</vt:lpstr>
      <vt:lpstr>The Unity of the canon</vt:lpstr>
      <vt:lpstr>Guidelines for Interpretation—1 </vt:lpstr>
      <vt:lpstr>Guidelines for Interpretation—2 </vt:lpstr>
      <vt:lpstr>Guidelines for Interpretation—3 </vt:lpstr>
      <vt:lpstr>Guidelines for Interpretation—4 </vt:lpstr>
      <vt:lpstr>Guidelines for Interpretation—5 </vt:lpstr>
      <vt:lpstr>Guidelines for Interpretation—6 </vt:lpstr>
      <vt:lpstr>Guidelines for Interpretation—7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Biblical Principles for interpreting Scripture</dc:title>
  <dc:creator>Edwin Reynolds</dc:creator>
  <cp:lastModifiedBy>Edwin Reynolds</cp:lastModifiedBy>
  <cp:revision>54</cp:revision>
  <dcterms:created xsi:type="dcterms:W3CDTF">2017-09-14T01:59:04Z</dcterms:created>
  <dcterms:modified xsi:type="dcterms:W3CDTF">2017-10-26T21:39:34Z</dcterms:modified>
</cp:coreProperties>
</file>